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84" r:id="rId2"/>
    <p:sldId id="306" r:id="rId3"/>
    <p:sldId id="426" r:id="rId4"/>
    <p:sldId id="470" r:id="rId5"/>
    <p:sldId id="428" r:id="rId6"/>
    <p:sldId id="429" r:id="rId7"/>
    <p:sldId id="472" r:id="rId8"/>
    <p:sldId id="430" r:id="rId9"/>
    <p:sldId id="431" r:id="rId10"/>
    <p:sldId id="432" r:id="rId11"/>
    <p:sldId id="433" r:id="rId12"/>
    <p:sldId id="471" r:id="rId13"/>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6600"/>
    <a:srgbClr val="FC8004"/>
    <a:srgbClr val="FFCC66"/>
    <a:srgbClr val="0066CC"/>
    <a:srgbClr val="CCFFFF"/>
    <a:srgbClr val="66FFFF"/>
    <a:srgbClr val="FFFFCC"/>
    <a:srgbClr val="7575D1"/>
    <a:srgbClr val="AFC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2460" autoAdjust="0"/>
  </p:normalViewPr>
  <p:slideViewPr>
    <p:cSldViewPr>
      <p:cViewPr varScale="1">
        <p:scale>
          <a:sx n="62" d="100"/>
          <a:sy n="62" d="100"/>
        </p:scale>
        <p:origin x="1296" y="44"/>
      </p:cViewPr>
      <p:guideLst>
        <p:guide orient="horz" pos="2160"/>
        <p:guide pos="3120"/>
      </p:guideLst>
    </p:cSldViewPr>
  </p:slideViewPr>
  <p:notesTextViewPr>
    <p:cViewPr>
      <p:scale>
        <a:sx n="100" d="100"/>
        <a:sy n="100" d="100"/>
      </p:scale>
      <p:origin x="0" y="0"/>
    </p:cViewPr>
  </p:notesTextViewPr>
  <p:notesViewPr>
    <p:cSldViewPr>
      <p:cViewPr varScale="1">
        <p:scale>
          <a:sx n="51" d="100"/>
          <a:sy n="51" d="100"/>
        </p:scale>
        <p:origin x="29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橋 祥直" userId="2591c183c7d73d46" providerId="LiveId" clId="{6879D783-F4FE-4149-969B-6544C9A9EC6A}"/>
    <pc:docChg chg="custSel modSld">
      <pc:chgData name="高橋 祥直" userId="2591c183c7d73d46" providerId="LiveId" clId="{6879D783-F4FE-4149-969B-6544C9A9EC6A}" dt="2021-02-04T00:25:30.130" v="1"/>
      <pc:docMkLst>
        <pc:docMk/>
      </pc:docMkLst>
      <pc:sldChg chg="addSp delSp modSp mod">
        <pc:chgData name="高橋 祥直" userId="2591c183c7d73d46" providerId="LiveId" clId="{6879D783-F4FE-4149-969B-6544C9A9EC6A}" dt="2021-02-04T00:25:30.130" v="1"/>
        <pc:sldMkLst>
          <pc:docMk/>
          <pc:sldMk cId="3642373542" sldId="306"/>
        </pc:sldMkLst>
        <pc:spChg chg="mod">
          <ac:chgData name="高橋 祥直" userId="2591c183c7d73d46" providerId="LiveId" clId="{6879D783-F4FE-4149-969B-6544C9A9EC6A}" dt="2021-02-04T00:25:30.130" v="1"/>
          <ac:spMkLst>
            <pc:docMk/>
            <pc:sldMk cId="3642373542" sldId="306"/>
            <ac:spMk id="275" creationId="{EB664123-1187-42DD-9E35-501D7C13B38B}"/>
          </ac:spMkLst>
        </pc:spChg>
        <pc:spChg chg="mod">
          <ac:chgData name="高橋 祥直" userId="2591c183c7d73d46" providerId="LiveId" clId="{6879D783-F4FE-4149-969B-6544C9A9EC6A}" dt="2021-02-04T00:25:30.130" v="1"/>
          <ac:spMkLst>
            <pc:docMk/>
            <pc:sldMk cId="3642373542" sldId="306"/>
            <ac:spMk id="276" creationId="{64ECA490-7F56-4339-8D42-97D7690B28DA}"/>
          </ac:spMkLst>
        </pc:spChg>
        <pc:spChg chg="mod">
          <ac:chgData name="高橋 祥直" userId="2591c183c7d73d46" providerId="LiveId" clId="{6879D783-F4FE-4149-969B-6544C9A9EC6A}" dt="2021-02-04T00:25:30.130" v="1"/>
          <ac:spMkLst>
            <pc:docMk/>
            <pc:sldMk cId="3642373542" sldId="306"/>
            <ac:spMk id="277" creationId="{762402ED-6F80-43BC-9340-AE3F3A354135}"/>
          </ac:spMkLst>
        </pc:spChg>
        <pc:spChg chg="mod">
          <ac:chgData name="高橋 祥直" userId="2591c183c7d73d46" providerId="LiveId" clId="{6879D783-F4FE-4149-969B-6544C9A9EC6A}" dt="2021-02-04T00:25:30.130" v="1"/>
          <ac:spMkLst>
            <pc:docMk/>
            <pc:sldMk cId="3642373542" sldId="306"/>
            <ac:spMk id="278" creationId="{1EEA2138-8FA3-45F0-BB4A-0F9778A24414}"/>
          </ac:spMkLst>
        </pc:spChg>
        <pc:spChg chg="mod">
          <ac:chgData name="高橋 祥直" userId="2591c183c7d73d46" providerId="LiveId" clId="{6879D783-F4FE-4149-969B-6544C9A9EC6A}" dt="2021-02-04T00:25:30.130" v="1"/>
          <ac:spMkLst>
            <pc:docMk/>
            <pc:sldMk cId="3642373542" sldId="306"/>
            <ac:spMk id="279" creationId="{3FABDC0F-711E-438C-9B1A-E796AF6065C3}"/>
          </ac:spMkLst>
        </pc:spChg>
        <pc:spChg chg="mod">
          <ac:chgData name="高橋 祥直" userId="2591c183c7d73d46" providerId="LiveId" clId="{6879D783-F4FE-4149-969B-6544C9A9EC6A}" dt="2021-02-04T00:25:30.130" v="1"/>
          <ac:spMkLst>
            <pc:docMk/>
            <pc:sldMk cId="3642373542" sldId="306"/>
            <ac:spMk id="280" creationId="{2D5CC580-5CE6-4325-87CA-EF57B008E29B}"/>
          </ac:spMkLst>
        </pc:spChg>
        <pc:grpChg chg="del">
          <ac:chgData name="高橋 祥直" userId="2591c183c7d73d46" providerId="LiveId" clId="{6879D783-F4FE-4149-969B-6544C9A9EC6A}" dt="2021-02-04T00:25:16.339" v="0" actId="478"/>
          <ac:grpSpMkLst>
            <pc:docMk/>
            <pc:sldMk cId="3642373542" sldId="306"/>
            <ac:grpSpMk id="10" creationId="{00000000-0000-0000-0000-000000000000}"/>
          </ac:grpSpMkLst>
        </pc:grpChg>
        <pc:grpChg chg="add mod">
          <ac:chgData name="高橋 祥直" userId="2591c183c7d73d46" providerId="LiveId" clId="{6879D783-F4FE-4149-969B-6544C9A9EC6A}" dt="2021-02-04T00:25:30.130" v="1"/>
          <ac:grpSpMkLst>
            <pc:docMk/>
            <pc:sldMk cId="3642373542" sldId="306"/>
            <ac:grpSpMk id="266" creationId="{9490259F-E46C-4992-9BE6-293322BA2434}"/>
          </ac:grpSpMkLst>
        </pc:grpChg>
        <pc:grpChg chg="mod">
          <ac:chgData name="高橋 祥直" userId="2591c183c7d73d46" providerId="LiveId" clId="{6879D783-F4FE-4149-969B-6544C9A9EC6A}" dt="2021-02-04T00:25:30.130" v="1"/>
          <ac:grpSpMkLst>
            <pc:docMk/>
            <pc:sldMk cId="3642373542" sldId="306"/>
            <ac:grpSpMk id="274" creationId="{35DC441D-659D-4921-ACA7-D70BBF48942B}"/>
          </ac:grpSpMkLst>
        </pc:grpChg>
        <pc:picChg chg="mod">
          <ac:chgData name="高橋 祥直" userId="2591c183c7d73d46" providerId="LiveId" clId="{6879D783-F4FE-4149-969B-6544C9A9EC6A}" dt="2021-02-04T00:25:30.130" v="1"/>
          <ac:picMkLst>
            <pc:docMk/>
            <pc:sldMk cId="3642373542" sldId="306"/>
            <ac:picMk id="273" creationId="{DD2D88F7-A902-49C2-AA13-931C298225B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8A4FAE83-6876-449D-BCCE-496EC707688A}" type="datetimeFigureOut">
              <a:rPr kumimoji="1" lang="ja-JP" altLang="en-US" smtClean="0"/>
              <a:t>2021/2/4</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AC30D34-39EC-4333-89A4-48E429B38CE2}" type="datetimeFigureOut">
              <a:rPr kumimoji="1" lang="ja-JP" altLang="en-US" smtClean="0"/>
              <a:t>2021/2/4</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1C75C97-5DEC-465A-942A-ECFBEE6DB4E1}" type="slidenum">
              <a:rPr kumimoji="1" lang="ja-JP" altLang="en-US" smtClean="0"/>
              <a:t>‹#›</a:t>
            </a:fld>
            <a:endParaRPr kumimoji="1" lang="ja-JP" altLang="en-US"/>
          </a:p>
        </p:txBody>
      </p:sp>
    </p:spTree>
    <p:extLst>
      <p:ext uri="{BB962C8B-B14F-4D97-AF65-F5344CB8AC3E}">
        <p14:creationId xmlns:p14="http://schemas.microsoft.com/office/powerpoint/2010/main" val="18519743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fld id="{21C75C97-5DEC-465A-942A-ECFBEE6DB4E1}" type="slidenum">
              <a:rPr kumimoji="1" lang="ja-JP" altLang="en-US" smtClean="0"/>
              <a:t>1</a:t>
            </a:fld>
            <a:endParaRPr kumimoji="1" lang="ja-JP" altLang="en-US"/>
          </a:p>
        </p:txBody>
      </p:sp>
    </p:spTree>
    <p:extLst>
      <p:ext uri="{BB962C8B-B14F-4D97-AF65-F5344CB8AC3E}">
        <p14:creationId xmlns:p14="http://schemas.microsoft.com/office/powerpoint/2010/main" val="581283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1C75C97-5DEC-465A-942A-ECFBEE6DB4E1}" type="slidenum">
              <a:rPr kumimoji="1" lang="ja-JP" altLang="en-US" smtClean="0"/>
              <a:t>10</a:t>
            </a:fld>
            <a:endParaRPr kumimoji="1" lang="ja-JP" altLang="en-US"/>
          </a:p>
        </p:txBody>
      </p:sp>
    </p:spTree>
    <p:extLst>
      <p:ext uri="{BB962C8B-B14F-4D97-AF65-F5344CB8AC3E}">
        <p14:creationId xmlns:p14="http://schemas.microsoft.com/office/powerpoint/2010/main" val="11643256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1C75C97-5DEC-465A-942A-ECFBEE6DB4E1}" type="slidenum">
              <a:rPr kumimoji="1" lang="ja-JP" altLang="en-US" smtClean="0"/>
              <a:t>11</a:t>
            </a:fld>
            <a:endParaRPr kumimoji="1" lang="ja-JP" altLang="en-US"/>
          </a:p>
        </p:txBody>
      </p:sp>
    </p:spTree>
    <p:extLst>
      <p:ext uri="{BB962C8B-B14F-4D97-AF65-F5344CB8AC3E}">
        <p14:creationId xmlns:p14="http://schemas.microsoft.com/office/powerpoint/2010/main" val="2636438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Tree>
    <p:extLst>
      <p:ext uri="{BB962C8B-B14F-4D97-AF65-F5344CB8AC3E}">
        <p14:creationId xmlns:p14="http://schemas.microsoft.com/office/powerpoint/2010/main" val="2081734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21C75C97-5DEC-465A-942A-ECFBEE6DB4E1}" type="slidenum">
              <a:rPr kumimoji="1" lang="ja-JP" altLang="en-US" smtClean="0"/>
              <a:t>3</a:t>
            </a:fld>
            <a:endParaRPr kumimoji="1" lang="ja-JP" altLang="en-US"/>
          </a:p>
        </p:txBody>
      </p:sp>
    </p:spTree>
    <p:extLst>
      <p:ext uri="{BB962C8B-B14F-4D97-AF65-F5344CB8AC3E}">
        <p14:creationId xmlns:p14="http://schemas.microsoft.com/office/powerpoint/2010/main" val="2196831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C75C97-5DEC-465A-942A-ECFBEE6DB4E1}" type="slidenum">
              <a:rPr kumimoji="1" lang="ja-JP" altLang="en-US" smtClean="0"/>
              <a:t>4</a:t>
            </a:fld>
            <a:endParaRPr kumimoji="1" lang="ja-JP" altLang="en-US"/>
          </a:p>
        </p:txBody>
      </p:sp>
    </p:spTree>
    <p:extLst>
      <p:ext uri="{BB962C8B-B14F-4D97-AF65-F5344CB8AC3E}">
        <p14:creationId xmlns:p14="http://schemas.microsoft.com/office/powerpoint/2010/main" val="2298181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1C75C97-5DEC-465A-942A-ECFBEE6DB4E1}" type="slidenum">
              <a:rPr kumimoji="1" lang="ja-JP" altLang="en-US" smtClean="0"/>
              <a:t>5</a:t>
            </a:fld>
            <a:endParaRPr kumimoji="1" lang="ja-JP" altLang="en-US"/>
          </a:p>
        </p:txBody>
      </p:sp>
    </p:spTree>
    <p:extLst>
      <p:ext uri="{BB962C8B-B14F-4D97-AF65-F5344CB8AC3E}">
        <p14:creationId xmlns:p14="http://schemas.microsoft.com/office/powerpoint/2010/main" val="78665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3934">
              <a:defRPr/>
            </a:pPr>
            <a:endParaRPr lang="en-US" altLang="ja-JP" dirty="0"/>
          </a:p>
        </p:txBody>
      </p:sp>
    </p:spTree>
    <p:extLst>
      <p:ext uri="{BB962C8B-B14F-4D97-AF65-F5344CB8AC3E}">
        <p14:creationId xmlns:p14="http://schemas.microsoft.com/office/powerpoint/2010/main" val="668491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1C75C97-5DEC-465A-942A-ECFBEE6DB4E1}" type="slidenum">
              <a:rPr kumimoji="1" lang="ja-JP" altLang="en-US" smtClean="0"/>
              <a:t>7</a:t>
            </a:fld>
            <a:endParaRPr kumimoji="1" lang="ja-JP" altLang="en-US"/>
          </a:p>
        </p:txBody>
      </p:sp>
    </p:spTree>
    <p:extLst>
      <p:ext uri="{BB962C8B-B14F-4D97-AF65-F5344CB8AC3E}">
        <p14:creationId xmlns:p14="http://schemas.microsoft.com/office/powerpoint/2010/main" val="2746996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1C75C97-5DEC-465A-942A-ECFBEE6DB4E1}" type="slidenum">
              <a:rPr kumimoji="1" lang="ja-JP" altLang="en-US" smtClean="0"/>
              <a:t>8</a:t>
            </a:fld>
            <a:endParaRPr kumimoji="1" lang="ja-JP" altLang="en-US"/>
          </a:p>
        </p:txBody>
      </p:sp>
    </p:spTree>
    <p:extLst>
      <p:ext uri="{BB962C8B-B14F-4D97-AF65-F5344CB8AC3E}">
        <p14:creationId xmlns:p14="http://schemas.microsoft.com/office/powerpoint/2010/main" val="1074764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1C75C97-5DEC-465A-942A-ECFBEE6DB4E1}" type="slidenum">
              <a:rPr kumimoji="1" lang="ja-JP" altLang="en-US" smtClean="0"/>
              <a:t>9</a:t>
            </a:fld>
            <a:endParaRPr kumimoji="1" lang="ja-JP" altLang="en-US"/>
          </a:p>
        </p:txBody>
      </p:sp>
    </p:spTree>
    <p:extLst>
      <p:ext uri="{BB962C8B-B14F-4D97-AF65-F5344CB8AC3E}">
        <p14:creationId xmlns:p14="http://schemas.microsoft.com/office/powerpoint/2010/main" val="23399498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6524628"/>
            <a:ext cx="9906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 y="6051553"/>
            <a:ext cx="2301081"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2"/>
          <p:cNvSpPr txBox="1">
            <a:spLocks noChangeArrowheads="1"/>
          </p:cNvSpPr>
          <p:nvPr userDrawn="1"/>
        </p:nvSpPr>
        <p:spPr bwMode="auto">
          <a:xfrm>
            <a:off x="1" y="6524627"/>
            <a:ext cx="36429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a:solidFill>
                  <a:schemeClr val="bg1"/>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754187" y="332657"/>
            <a:ext cx="8151813" cy="2951883"/>
          </a:xfrm>
        </p:spPr>
        <p:txBody>
          <a:bodyPr anchor="b"/>
          <a:lstStyle>
            <a:lvl1pPr>
              <a:defRPr sz="4000">
                <a:latin typeface="+mj-ea"/>
                <a:ea typeface="+mj-ea"/>
              </a:defRPr>
            </a:lvl1pPr>
          </a:lstStyle>
          <a:p>
            <a:r>
              <a:rPr lang="ja-JP" altLang="en-US"/>
              <a:t>マスター タイトルの書式設定</a:t>
            </a:r>
            <a:endParaRPr lang="ja-JP" altLang="en-US" dirty="0"/>
          </a:p>
        </p:txBody>
      </p:sp>
      <p:sp>
        <p:nvSpPr>
          <p:cNvPr id="3075" name="Rectangle 3"/>
          <p:cNvSpPr>
            <a:spLocks noGrp="1" noChangeArrowheads="1"/>
          </p:cNvSpPr>
          <p:nvPr>
            <p:ph type="subTitle" idx="1"/>
          </p:nvPr>
        </p:nvSpPr>
        <p:spPr>
          <a:xfrm>
            <a:off x="1754188" y="5172327"/>
            <a:ext cx="7957341" cy="1353017"/>
          </a:xfrm>
          <a:prstGeom prst="rect">
            <a:avLst/>
          </a:prstGeom>
        </p:spPr>
        <p:txBody>
          <a:bodyPr/>
          <a:lstStyle>
            <a:lvl1pPr marL="0" indent="0" algn="r">
              <a:buFontTx/>
              <a:buNone/>
              <a:defRPr sz="2800">
                <a:latin typeface="+mj-ea"/>
                <a:ea typeface="+mj-ea"/>
              </a:defRPr>
            </a:lvl1pPr>
          </a:lstStyle>
          <a:p>
            <a:r>
              <a:rPr lang="ja-JP" altLang="en-US" dirty="0"/>
              <a:t>マスター サブタイトルの書式設定</a:t>
            </a:r>
          </a:p>
        </p:txBody>
      </p:sp>
    </p:spTree>
    <p:extLst>
      <p:ext uri="{BB962C8B-B14F-4D97-AF65-F5344CB8AC3E}">
        <p14:creationId xmlns:p14="http://schemas.microsoft.com/office/powerpoint/2010/main" val="1874205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grpSp>
        <p:nvGrpSpPr>
          <p:cNvPr id="513" name="グループ化 512"/>
          <p:cNvGrpSpPr/>
          <p:nvPr userDrawn="1"/>
        </p:nvGrpSpPr>
        <p:grpSpPr>
          <a:xfrm>
            <a:off x="0" y="51834"/>
            <a:ext cx="9906000" cy="593431"/>
            <a:chOff x="0" y="51834"/>
            <a:chExt cx="9906000" cy="593431"/>
          </a:xfrm>
        </p:grpSpPr>
        <p:sp>
          <p:nvSpPr>
            <p:cNvPr id="515" name="正方形/長方形 514"/>
            <p:cNvSpPr/>
            <p:nvPr userDrawn="1"/>
          </p:nvSpPr>
          <p:spPr>
            <a:xfrm>
              <a:off x="0" y="380276"/>
              <a:ext cx="9906000" cy="145639"/>
            </a:xfrm>
            <a:prstGeom prst="rect">
              <a:avLst/>
            </a:prstGeom>
            <a:solidFill>
              <a:schemeClr val="bg1">
                <a:lumMod val="95000"/>
              </a:schemeClr>
            </a:solidFill>
            <a:ln w="3175" cap="sq">
              <a:solidFill>
                <a:schemeClr val="bg1">
                  <a:lumMod val="95000"/>
                </a:schemeClr>
              </a:solid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16" name="グループ化 515"/>
            <p:cNvGrpSpPr/>
            <p:nvPr userDrawn="1"/>
          </p:nvGrpSpPr>
          <p:grpSpPr>
            <a:xfrm>
              <a:off x="9590454" y="51834"/>
              <a:ext cx="238043" cy="506370"/>
              <a:chOff x="9628550" y="116633"/>
              <a:chExt cx="238043" cy="506370"/>
            </a:xfrm>
          </p:grpSpPr>
          <p:sp>
            <p:nvSpPr>
              <p:cNvPr id="562" name="角丸四角形 561"/>
              <p:cNvSpPr/>
              <p:nvPr userDrawn="1"/>
            </p:nvSpPr>
            <p:spPr>
              <a:xfrm>
                <a:off x="9628550" y="116633"/>
                <a:ext cx="238043" cy="506370"/>
              </a:xfrm>
              <a:prstGeom prst="roundRect">
                <a:avLst>
                  <a:gd name="adj" fmla="val 7966"/>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63" name="グループ化 562"/>
              <p:cNvGrpSpPr/>
              <p:nvPr userDrawn="1"/>
            </p:nvGrpSpPr>
            <p:grpSpPr>
              <a:xfrm>
                <a:off x="9736769" y="538970"/>
                <a:ext cx="126480" cy="31531"/>
                <a:chOff x="9736769" y="500482"/>
                <a:chExt cx="126480" cy="31531"/>
              </a:xfrm>
            </p:grpSpPr>
            <p:grpSp>
              <p:nvGrpSpPr>
                <p:cNvPr id="671" name="グループ化 670"/>
                <p:cNvGrpSpPr/>
                <p:nvPr userDrawn="1"/>
              </p:nvGrpSpPr>
              <p:grpSpPr>
                <a:xfrm>
                  <a:off x="9736769" y="500482"/>
                  <a:ext cx="126480" cy="13880"/>
                  <a:chOff x="9732588" y="596100"/>
                  <a:chExt cx="126480" cy="24588"/>
                </a:xfrm>
              </p:grpSpPr>
              <p:sp>
                <p:nvSpPr>
                  <p:cNvPr id="673" name="正方形/長方形 672"/>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4" name="正方形/長方形 673"/>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72" name="正方形/長方形 671"/>
                <p:cNvSpPr/>
                <p:nvPr userDrawn="1"/>
              </p:nvSpPr>
              <p:spPr>
                <a:xfrm>
                  <a:off x="9771115" y="518133"/>
                  <a:ext cx="24589" cy="13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64" name="グループ化 563"/>
              <p:cNvGrpSpPr/>
              <p:nvPr userDrawn="1"/>
            </p:nvGrpSpPr>
            <p:grpSpPr>
              <a:xfrm>
                <a:off x="9702418" y="462778"/>
                <a:ext cx="160831" cy="65051"/>
                <a:chOff x="9702418" y="500482"/>
                <a:chExt cx="160831" cy="65051"/>
              </a:xfrm>
            </p:grpSpPr>
            <p:grpSp>
              <p:nvGrpSpPr>
                <p:cNvPr id="657" name="グループ化 656"/>
                <p:cNvGrpSpPr/>
                <p:nvPr userDrawn="1"/>
              </p:nvGrpSpPr>
              <p:grpSpPr>
                <a:xfrm>
                  <a:off x="9771115" y="534800"/>
                  <a:ext cx="92134" cy="13880"/>
                  <a:chOff x="9766934" y="596100"/>
                  <a:chExt cx="92134" cy="24588"/>
                </a:xfrm>
              </p:grpSpPr>
              <p:sp>
                <p:nvSpPr>
                  <p:cNvPr id="669" name="正方形/長方形 668"/>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0" name="正方形/長方形 669"/>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58" name="グループ化 657"/>
                <p:cNvGrpSpPr/>
                <p:nvPr userDrawn="1"/>
              </p:nvGrpSpPr>
              <p:grpSpPr>
                <a:xfrm>
                  <a:off x="9736769" y="551653"/>
                  <a:ext cx="93481" cy="13880"/>
                  <a:chOff x="9732588" y="596100"/>
                  <a:chExt cx="93481" cy="24588"/>
                </a:xfrm>
              </p:grpSpPr>
              <p:sp>
                <p:nvSpPr>
                  <p:cNvPr id="667" name="正方形/長方形 666"/>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8" name="正方形/長方形 667"/>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59" name="グループ化 658"/>
                <p:cNvGrpSpPr/>
                <p:nvPr userDrawn="1"/>
              </p:nvGrpSpPr>
              <p:grpSpPr>
                <a:xfrm>
                  <a:off x="9771115" y="500482"/>
                  <a:ext cx="92134" cy="13880"/>
                  <a:chOff x="9766934" y="596100"/>
                  <a:chExt cx="92134" cy="24588"/>
                </a:xfrm>
              </p:grpSpPr>
              <p:sp>
                <p:nvSpPr>
                  <p:cNvPr id="664" name="正方形/長方形 663"/>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5" name="正方形/長方形 664"/>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6" name="正方形/長方形 665"/>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60" name="グループ化 659"/>
                <p:cNvGrpSpPr/>
                <p:nvPr userDrawn="1"/>
              </p:nvGrpSpPr>
              <p:grpSpPr>
                <a:xfrm>
                  <a:off x="9702418" y="518133"/>
                  <a:ext cx="127832" cy="13880"/>
                  <a:chOff x="9698237" y="596100"/>
                  <a:chExt cx="127832" cy="24588"/>
                </a:xfrm>
              </p:grpSpPr>
              <p:sp>
                <p:nvSpPr>
                  <p:cNvPr id="661" name="正方形/長方形 660"/>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2" name="正方形/長方形 661"/>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3" name="正方形/長方形 662"/>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565" name="グループ化 564"/>
              <p:cNvGrpSpPr/>
              <p:nvPr userDrawn="1"/>
            </p:nvGrpSpPr>
            <p:grpSpPr>
              <a:xfrm>
                <a:off x="9702418" y="387233"/>
                <a:ext cx="160831" cy="65051"/>
                <a:chOff x="9702418" y="500482"/>
                <a:chExt cx="160831" cy="65051"/>
              </a:xfrm>
            </p:grpSpPr>
            <p:grpSp>
              <p:nvGrpSpPr>
                <p:cNvPr id="643" name="グループ化 642"/>
                <p:cNvGrpSpPr/>
                <p:nvPr userDrawn="1"/>
              </p:nvGrpSpPr>
              <p:grpSpPr>
                <a:xfrm>
                  <a:off x="9702418" y="534800"/>
                  <a:ext cx="160831" cy="13880"/>
                  <a:chOff x="9698237" y="596100"/>
                  <a:chExt cx="160831" cy="24588"/>
                </a:xfrm>
              </p:grpSpPr>
              <p:sp>
                <p:nvSpPr>
                  <p:cNvPr id="653" name="正方形/長方形 652"/>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4" name="正方形/長方形 653"/>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5" name="正方形/長方形 654"/>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6" name="正方形/長方形 655"/>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44" name="正方形/長方形 643"/>
                <p:cNvSpPr/>
                <p:nvPr userDrawn="1"/>
              </p:nvSpPr>
              <p:spPr>
                <a:xfrm>
                  <a:off x="9771115" y="551653"/>
                  <a:ext cx="24589" cy="13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45" name="グループ化 644"/>
                <p:cNvGrpSpPr/>
                <p:nvPr userDrawn="1"/>
              </p:nvGrpSpPr>
              <p:grpSpPr>
                <a:xfrm>
                  <a:off x="9736769" y="500482"/>
                  <a:ext cx="126480" cy="13880"/>
                  <a:chOff x="9732588" y="596100"/>
                  <a:chExt cx="126480" cy="24588"/>
                </a:xfrm>
              </p:grpSpPr>
              <p:sp>
                <p:nvSpPr>
                  <p:cNvPr id="650" name="正方形/長方形 649"/>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1" name="正方形/長方形 650"/>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2" name="正方形/長方形 651"/>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46" name="グループ化 645"/>
                <p:cNvGrpSpPr/>
                <p:nvPr userDrawn="1"/>
              </p:nvGrpSpPr>
              <p:grpSpPr>
                <a:xfrm>
                  <a:off x="9702418" y="518133"/>
                  <a:ext cx="127832" cy="13880"/>
                  <a:chOff x="9698237" y="596100"/>
                  <a:chExt cx="127832" cy="24588"/>
                </a:xfrm>
              </p:grpSpPr>
              <p:sp>
                <p:nvSpPr>
                  <p:cNvPr id="647" name="正方形/長方形 646"/>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8" name="正方形/長方形 647"/>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9" name="正方形/長方形 648"/>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566" name="グループ化 565"/>
              <p:cNvGrpSpPr/>
              <p:nvPr userDrawn="1"/>
            </p:nvGrpSpPr>
            <p:grpSpPr>
              <a:xfrm>
                <a:off x="9702418" y="311041"/>
                <a:ext cx="160831" cy="65051"/>
                <a:chOff x="9702418" y="500482"/>
                <a:chExt cx="160831" cy="65051"/>
              </a:xfrm>
            </p:grpSpPr>
            <p:grpSp>
              <p:nvGrpSpPr>
                <p:cNvPr id="627" name="グループ化 626"/>
                <p:cNvGrpSpPr/>
                <p:nvPr userDrawn="1"/>
              </p:nvGrpSpPr>
              <p:grpSpPr>
                <a:xfrm>
                  <a:off x="9702418" y="534800"/>
                  <a:ext cx="127832" cy="13880"/>
                  <a:chOff x="9698237" y="596100"/>
                  <a:chExt cx="127832" cy="24588"/>
                </a:xfrm>
              </p:grpSpPr>
              <p:sp>
                <p:nvSpPr>
                  <p:cNvPr id="640" name="正方形/長方形 639"/>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1" name="正方形/長方形 640"/>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2" name="正方形/長方形 641"/>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28" name="グループ化 627"/>
                <p:cNvGrpSpPr/>
                <p:nvPr userDrawn="1"/>
              </p:nvGrpSpPr>
              <p:grpSpPr>
                <a:xfrm>
                  <a:off x="9702418" y="551653"/>
                  <a:ext cx="160831" cy="13880"/>
                  <a:chOff x="9698237" y="596100"/>
                  <a:chExt cx="160831" cy="24588"/>
                </a:xfrm>
              </p:grpSpPr>
              <p:sp>
                <p:nvSpPr>
                  <p:cNvPr id="636" name="正方形/長方形 635"/>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7" name="正方形/長方形 636"/>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8" name="正方形/長方形 637"/>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9" name="正方形/長方形 638"/>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29" name="グループ化 628"/>
                <p:cNvGrpSpPr/>
                <p:nvPr userDrawn="1"/>
              </p:nvGrpSpPr>
              <p:grpSpPr>
                <a:xfrm>
                  <a:off x="9702418" y="500482"/>
                  <a:ext cx="127832" cy="13880"/>
                  <a:chOff x="9698237" y="596100"/>
                  <a:chExt cx="127832" cy="24588"/>
                </a:xfrm>
              </p:grpSpPr>
              <p:sp>
                <p:nvSpPr>
                  <p:cNvPr id="633" name="正方形/長方形 632"/>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4" name="正方形/長方形 633"/>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5" name="正方形/長方形 634"/>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30" name="グループ化 629"/>
                <p:cNvGrpSpPr/>
                <p:nvPr userDrawn="1"/>
              </p:nvGrpSpPr>
              <p:grpSpPr>
                <a:xfrm>
                  <a:off x="9736769" y="518133"/>
                  <a:ext cx="126480" cy="13880"/>
                  <a:chOff x="9732588" y="596100"/>
                  <a:chExt cx="126480" cy="24588"/>
                </a:xfrm>
              </p:grpSpPr>
              <p:sp>
                <p:nvSpPr>
                  <p:cNvPr id="631" name="正方形/長方形 630"/>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2" name="正方形/長方形 631"/>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567" name="グループ化 566"/>
              <p:cNvGrpSpPr/>
              <p:nvPr userDrawn="1"/>
            </p:nvGrpSpPr>
            <p:grpSpPr>
              <a:xfrm>
                <a:off x="9633520" y="236466"/>
                <a:ext cx="229729" cy="65051"/>
                <a:chOff x="9633520" y="500482"/>
                <a:chExt cx="229729" cy="65051"/>
              </a:xfrm>
            </p:grpSpPr>
            <p:grpSp>
              <p:nvGrpSpPr>
                <p:cNvPr id="607" name="グループ化 606"/>
                <p:cNvGrpSpPr/>
                <p:nvPr userDrawn="1"/>
              </p:nvGrpSpPr>
              <p:grpSpPr>
                <a:xfrm>
                  <a:off x="9702418" y="534800"/>
                  <a:ext cx="127832" cy="13880"/>
                  <a:chOff x="9698237" y="596100"/>
                  <a:chExt cx="127832" cy="24588"/>
                </a:xfrm>
              </p:grpSpPr>
              <p:sp>
                <p:nvSpPr>
                  <p:cNvPr id="624" name="正方形/長方形 623"/>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5" name="正方形/長方形 624"/>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6" name="正方形/長方形 625"/>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08" name="グループ化 607"/>
                <p:cNvGrpSpPr/>
                <p:nvPr userDrawn="1"/>
              </p:nvGrpSpPr>
              <p:grpSpPr>
                <a:xfrm>
                  <a:off x="9633520" y="551653"/>
                  <a:ext cx="229729" cy="13880"/>
                  <a:chOff x="9629339" y="596100"/>
                  <a:chExt cx="229729" cy="24588"/>
                </a:xfrm>
              </p:grpSpPr>
              <p:sp>
                <p:nvSpPr>
                  <p:cNvPr id="620" name="正方形/長方形 619"/>
                  <p:cNvSpPr/>
                  <p:nvPr userDrawn="1"/>
                </p:nvSpPr>
                <p:spPr>
                  <a:xfrm>
                    <a:off x="962933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1" name="正方形/長方形 620"/>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2" name="正方形/長方形 621"/>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3" name="正方形/長方形 622"/>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09" name="グループ化 608"/>
                <p:cNvGrpSpPr/>
                <p:nvPr userDrawn="1"/>
              </p:nvGrpSpPr>
              <p:grpSpPr>
                <a:xfrm>
                  <a:off x="9633520" y="500482"/>
                  <a:ext cx="229729" cy="13880"/>
                  <a:chOff x="9629339" y="596100"/>
                  <a:chExt cx="229729" cy="24588"/>
                </a:xfrm>
              </p:grpSpPr>
              <p:sp>
                <p:nvSpPr>
                  <p:cNvPr id="615" name="正方形/長方形 614"/>
                  <p:cNvSpPr/>
                  <p:nvPr userDrawn="1"/>
                </p:nvSpPr>
                <p:spPr>
                  <a:xfrm>
                    <a:off x="962933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6" name="正方形/長方形 615"/>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7" name="正方形/長方形 616"/>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8" name="正方形/長方形 617"/>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9" name="正方形/長方形 618"/>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10" name="グループ化 609"/>
                <p:cNvGrpSpPr/>
                <p:nvPr userDrawn="1"/>
              </p:nvGrpSpPr>
              <p:grpSpPr>
                <a:xfrm>
                  <a:off x="9667872" y="518133"/>
                  <a:ext cx="195377" cy="13880"/>
                  <a:chOff x="9663691" y="596100"/>
                  <a:chExt cx="195377" cy="24588"/>
                </a:xfrm>
              </p:grpSpPr>
              <p:sp>
                <p:nvSpPr>
                  <p:cNvPr id="611" name="正方形/長方形 610"/>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2" name="正方形/長方形 611"/>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3" name="正方形/長方形 612"/>
                  <p:cNvSpPr/>
                  <p:nvPr userDrawn="1"/>
                </p:nvSpPr>
                <p:spPr>
                  <a:xfrm>
                    <a:off x="9663691"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4" name="正方形/長方形 613"/>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568" name="グループ化 567"/>
              <p:cNvGrpSpPr/>
              <p:nvPr userDrawn="1"/>
            </p:nvGrpSpPr>
            <p:grpSpPr>
              <a:xfrm>
                <a:off x="9633520" y="160274"/>
                <a:ext cx="229729" cy="65051"/>
                <a:chOff x="9633520" y="500482"/>
                <a:chExt cx="229729" cy="65051"/>
              </a:xfrm>
            </p:grpSpPr>
            <p:grpSp>
              <p:nvGrpSpPr>
                <p:cNvPr id="586" name="グループ化 585"/>
                <p:cNvGrpSpPr/>
                <p:nvPr userDrawn="1"/>
              </p:nvGrpSpPr>
              <p:grpSpPr>
                <a:xfrm>
                  <a:off x="9633520" y="534800"/>
                  <a:ext cx="229729" cy="13880"/>
                  <a:chOff x="9629339" y="596100"/>
                  <a:chExt cx="229729" cy="24588"/>
                </a:xfrm>
              </p:grpSpPr>
              <p:sp>
                <p:nvSpPr>
                  <p:cNvPr id="603" name="正方形/長方形 602"/>
                  <p:cNvSpPr/>
                  <p:nvPr userDrawn="1"/>
                </p:nvSpPr>
                <p:spPr>
                  <a:xfrm>
                    <a:off x="962933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4" name="正方形/長方形 603"/>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5" name="正方形/長方形 604"/>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6" name="正方形/長方形 605"/>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87" name="グループ化 586"/>
                <p:cNvGrpSpPr/>
                <p:nvPr userDrawn="1"/>
              </p:nvGrpSpPr>
              <p:grpSpPr>
                <a:xfrm>
                  <a:off x="9667872" y="551653"/>
                  <a:ext cx="195377" cy="13880"/>
                  <a:chOff x="9663691" y="596100"/>
                  <a:chExt cx="195377" cy="24588"/>
                </a:xfrm>
              </p:grpSpPr>
              <p:sp>
                <p:nvSpPr>
                  <p:cNvPr id="599" name="正方形/長方形 598"/>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0" name="正方形/長方形 599"/>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1" name="正方形/長方形 600"/>
                  <p:cNvSpPr/>
                  <p:nvPr userDrawn="1"/>
                </p:nvSpPr>
                <p:spPr>
                  <a:xfrm>
                    <a:off x="9663691"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2" name="正方形/長方形 601"/>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88" name="グループ化 587"/>
                <p:cNvGrpSpPr/>
                <p:nvPr userDrawn="1"/>
              </p:nvGrpSpPr>
              <p:grpSpPr>
                <a:xfrm>
                  <a:off x="9633520" y="500482"/>
                  <a:ext cx="196730" cy="13880"/>
                  <a:chOff x="9629339" y="596100"/>
                  <a:chExt cx="196730" cy="24588"/>
                </a:xfrm>
              </p:grpSpPr>
              <p:sp>
                <p:nvSpPr>
                  <p:cNvPr id="595" name="正方形/長方形 594"/>
                  <p:cNvSpPr/>
                  <p:nvPr userDrawn="1"/>
                </p:nvSpPr>
                <p:spPr>
                  <a:xfrm>
                    <a:off x="962933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6" name="正方形/長方形 595"/>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7" name="正方形/長方形 596"/>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8" name="正方形/長方形 597"/>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89" name="グループ化 588"/>
                <p:cNvGrpSpPr/>
                <p:nvPr userDrawn="1"/>
              </p:nvGrpSpPr>
              <p:grpSpPr>
                <a:xfrm>
                  <a:off x="9667872" y="518133"/>
                  <a:ext cx="195377" cy="13880"/>
                  <a:chOff x="9663691" y="596100"/>
                  <a:chExt cx="195377" cy="24588"/>
                </a:xfrm>
              </p:grpSpPr>
              <p:sp>
                <p:nvSpPr>
                  <p:cNvPr id="590" name="正方形/長方形 589"/>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1" name="正方形/長方形 590"/>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2" name="正方形/長方形 591"/>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3" name="正方形/長方形 592"/>
                  <p:cNvSpPr/>
                  <p:nvPr userDrawn="1"/>
                </p:nvSpPr>
                <p:spPr>
                  <a:xfrm>
                    <a:off x="9663691"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4" name="正方形/長方形 593"/>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569" name="グループ化 568"/>
              <p:cNvGrpSpPr/>
              <p:nvPr userDrawn="1"/>
            </p:nvGrpSpPr>
            <p:grpSpPr>
              <a:xfrm>
                <a:off x="9658348" y="129324"/>
                <a:ext cx="204901" cy="21220"/>
                <a:chOff x="9658348" y="544313"/>
                <a:chExt cx="204901" cy="21220"/>
              </a:xfrm>
            </p:grpSpPr>
            <p:grpSp>
              <p:nvGrpSpPr>
                <p:cNvPr id="570" name="グループ化 569"/>
                <p:cNvGrpSpPr/>
                <p:nvPr userDrawn="1"/>
              </p:nvGrpSpPr>
              <p:grpSpPr>
                <a:xfrm>
                  <a:off x="9658348" y="544313"/>
                  <a:ext cx="183807" cy="13884"/>
                  <a:chOff x="9654167" y="612947"/>
                  <a:chExt cx="183807" cy="24595"/>
                </a:xfrm>
              </p:grpSpPr>
              <p:sp>
                <p:nvSpPr>
                  <p:cNvPr id="580" name="正方形/長方形 579"/>
                  <p:cNvSpPr/>
                  <p:nvPr userDrawn="1"/>
                </p:nvSpPr>
                <p:spPr>
                  <a:xfrm>
                    <a:off x="9701347" y="612954"/>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1" name="正方形/長方形 580"/>
                  <p:cNvSpPr/>
                  <p:nvPr userDrawn="1"/>
                </p:nvSpPr>
                <p:spPr>
                  <a:xfrm>
                    <a:off x="9766934" y="612954"/>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2" name="正方形/長方形 581"/>
                  <p:cNvSpPr/>
                  <p:nvPr userDrawn="1"/>
                </p:nvSpPr>
                <p:spPr>
                  <a:xfrm>
                    <a:off x="9813385" y="612947"/>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3" name="正方形/長方形 582"/>
                  <p:cNvSpPr/>
                  <p:nvPr userDrawn="1"/>
                </p:nvSpPr>
                <p:spPr>
                  <a:xfrm>
                    <a:off x="9654167" y="612954"/>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4" name="正方形/長方形 583"/>
                  <p:cNvSpPr/>
                  <p:nvPr userDrawn="1"/>
                </p:nvSpPr>
                <p:spPr>
                  <a:xfrm>
                    <a:off x="9676808" y="612954"/>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71" name="グループ化 570"/>
                <p:cNvGrpSpPr/>
                <p:nvPr userDrawn="1"/>
              </p:nvGrpSpPr>
              <p:grpSpPr>
                <a:xfrm>
                  <a:off x="9658348" y="551653"/>
                  <a:ext cx="204901" cy="13880"/>
                  <a:chOff x="9654167" y="596100"/>
                  <a:chExt cx="204901" cy="24588"/>
                </a:xfrm>
              </p:grpSpPr>
              <p:sp>
                <p:nvSpPr>
                  <p:cNvPr id="573" name="正方形/長方形 572"/>
                  <p:cNvSpPr/>
                  <p:nvPr userDrawn="1"/>
                </p:nvSpPr>
                <p:spPr>
                  <a:xfrm>
                    <a:off x="970134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4" name="正方形/長方形 573"/>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5" name="正方形/長方形 574"/>
                  <p:cNvSpPr/>
                  <p:nvPr userDrawn="1"/>
                </p:nvSpPr>
                <p:spPr>
                  <a:xfrm>
                    <a:off x="9813385"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6" name="正方形/長方形 575"/>
                  <p:cNvSpPr/>
                  <p:nvPr userDrawn="1"/>
                </p:nvSpPr>
                <p:spPr>
                  <a:xfrm>
                    <a:off x="965416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7" name="正方形/長方形 576"/>
                  <p:cNvSpPr/>
                  <p:nvPr userDrawn="1"/>
                </p:nvSpPr>
                <p:spPr>
                  <a:xfrm>
                    <a:off x="967680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8" name="正方形/長方形 577"/>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517" name="正方形/長方形 516"/>
            <p:cNvSpPr/>
            <p:nvPr userDrawn="1"/>
          </p:nvSpPr>
          <p:spPr>
            <a:xfrm>
              <a:off x="0" y="599546"/>
              <a:ext cx="9906000" cy="45719"/>
            </a:xfrm>
            <a:prstGeom prst="rect">
              <a:avLst/>
            </a:prstGeom>
            <a:solidFill>
              <a:schemeClr val="bg1">
                <a:lumMod val="50000"/>
              </a:schemeClr>
            </a:solidFill>
            <a:ln w="3175" cap="sq">
              <a:solidFill>
                <a:schemeClr val="bg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8" name="正方形/長方形 517"/>
            <p:cNvSpPr/>
            <p:nvPr userDrawn="1"/>
          </p:nvSpPr>
          <p:spPr>
            <a:xfrm>
              <a:off x="0" y="525915"/>
              <a:ext cx="9906000" cy="73631"/>
            </a:xfrm>
            <a:prstGeom prst="rect">
              <a:avLst/>
            </a:prstGeom>
            <a:solidFill>
              <a:schemeClr val="bg1">
                <a:lumMod val="75000"/>
              </a:schemeClr>
            </a:solidFill>
            <a:ln w="3175" cap="sq">
              <a:solidFill>
                <a:schemeClr val="bg1">
                  <a:lumMod val="75000"/>
                </a:schemeClr>
              </a:solid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19" name="グループ化 518"/>
            <p:cNvGrpSpPr/>
            <p:nvPr userDrawn="1"/>
          </p:nvGrpSpPr>
          <p:grpSpPr>
            <a:xfrm>
              <a:off x="9319940" y="291601"/>
              <a:ext cx="313580" cy="289748"/>
              <a:chOff x="9259225" y="332657"/>
              <a:chExt cx="313580" cy="289748"/>
            </a:xfrm>
          </p:grpSpPr>
          <p:sp>
            <p:nvSpPr>
              <p:cNvPr id="528" name="角丸四角形 527"/>
              <p:cNvSpPr/>
              <p:nvPr userDrawn="1"/>
            </p:nvSpPr>
            <p:spPr>
              <a:xfrm>
                <a:off x="9259225" y="332657"/>
                <a:ext cx="313580" cy="289748"/>
              </a:xfrm>
              <a:prstGeom prst="roundRect">
                <a:avLst>
                  <a:gd name="adj" fmla="val 4659"/>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29" name="グループ化 528"/>
              <p:cNvGrpSpPr/>
              <p:nvPr userDrawn="1"/>
            </p:nvGrpSpPr>
            <p:grpSpPr>
              <a:xfrm>
                <a:off x="9273480" y="354085"/>
                <a:ext cx="288024" cy="24588"/>
                <a:chOff x="9273480" y="354085"/>
                <a:chExt cx="288024" cy="24588"/>
              </a:xfrm>
            </p:grpSpPr>
            <p:sp>
              <p:nvSpPr>
                <p:cNvPr id="556" name="正方形/長方形 555"/>
                <p:cNvSpPr/>
                <p:nvPr userDrawn="1"/>
              </p:nvSpPr>
              <p:spPr>
                <a:xfrm>
                  <a:off x="9273480"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7" name="正方形/長方形 556"/>
                <p:cNvSpPr/>
                <p:nvPr userDrawn="1"/>
              </p:nvSpPr>
              <p:spPr>
                <a:xfrm>
                  <a:off x="9309480"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8" name="正方形/長方形 557"/>
                <p:cNvSpPr/>
                <p:nvPr userDrawn="1"/>
              </p:nvSpPr>
              <p:spPr>
                <a:xfrm>
                  <a:off x="9374345"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9" name="正方形/長方形 558"/>
                <p:cNvSpPr/>
                <p:nvPr userDrawn="1"/>
              </p:nvSpPr>
              <p:spPr>
                <a:xfrm>
                  <a:off x="9472837"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0" name="正方形/長方形 559"/>
                <p:cNvSpPr/>
                <p:nvPr userDrawn="1"/>
              </p:nvSpPr>
              <p:spPr>
                <a:xfrm>
                  <a:off x="9410353"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1" name="正方形/長方形 560"/>
                <p:cNvSpPr/>
                <p:nvPr userDrawn="1"/>
              </p:nvSpPr>
              <p:spPr>
                <a:xfrm>
                  <a:off x="9525504"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30" name="グループ化 529"/>
              <p:cNvGrpSpPr/>
              <p:nvPr userDrawn="1"/>
            </p:nvGrpSpPr>
            <p:grpSpPr>
              <a:xfrm>
                <a:off x="9273480" y="404664"/>
                <a:ext cx="288032" cy="24588"/>
                <a:chOff x="9273480" y="452084"/>
                <a:chExt cx="288032" cy="24588"/>
              </a:xfrm>
            </p:grpSpPr>
            <p:sp>
              <p:nvSpPr>
                <p:cNvPr id="551" name="正方形/長方形 550"/>
                <p:cNvSpPr/>
                <p:nvPr userDrawn="1"/>
              </p:nvSpPr>
              <p:spPr>
                <a:xfrm>
                  <a:off x="9273480"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2" name="正方形/長方形 551"/>
                <p:cNvSpPr/>
                <p:nvPr userDrawn="1"/>
              </p:nvSpPr>
              <p:spPr>
                <a:xfrm>
                  <a:off x="9424647"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3" name="正方形/長方形 552"/>
                <p:cNvSpPr/>
                <p:nvPr userDrawn="1"/>
              </p:nvSpPr>
              <p:spPr>
                <a:xfrm>
                  <a:off x="9525512"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4" name="正方形/長方形 553"/>
                <p:cNvSpPr/>
                <p:nvPr userDrawn="1"/>
              </p:nvSpPr>
              <p:spPr>
                <a:xfrm>
                  <a:off x="9323774"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5" name="正方形/長方形 554"/>
                <p:cNvSpPr/>
                <p:nvPr userDrawn="1"/>
              </p:nvSpPr>
              <p:spPr>
                <a:xfrm>
                  <a:off x="937435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31" name="グループ化 530"/>
              <p:cNvGrpSpPr/>
              <p:nvPr userDrawn="1"/>
            </p:nvGrpSpPr>
            <p:grpSpPr>
              <a:xfrm>
                <a:off x="9273480" y="578493"/>
                <a:ext cx="288032" cy="24588"/>
                <a:chOff x="9273480" y="452084"/>
                <a:chExt cx="288032" cy="24588"/>
              </a:xfrm>
            </p:grpSpPr>
            <p:sp>
              <p:nvSpPr>
                <p:cNvPr id="547" name="正方形/長方形 546"/>
                <p:cNvSpPr/>
                <p:nvPr userDrawn="1"/>
              </p:nvSpPr>
              <p:spPr>
                <a:xfrm>
                  <a:off x="9273480"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8" name="正方形/長方形 547"/>
                <p:cNvSpPr/>
                <p:nvPr userDrawn="1"/>
              </p:nvSpPr>
              <p:spPr>
                <a:xfrm>
                  <a:off x="9424647"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9" name="正方形/長方形 548"/>
                <p:cNvSpPr/>
                <p:nvPr userDrawn="1"/>
              </p:nvSpPr>
              <p:spPr>
                <a:xfrm>
                  <a:off x="947493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0" name="正方形/長方形 549"/>
                <p:cNvSpPr/>
                <p:nvPr userDrawn="1"/>
              </p:nvSpPr>
              <p:spPr>
                <a:xfrm>
                  <a:off x="9525512"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32" name="グループ化 531"/>
              <p:cNvGrpSpPr/>
              <p:nvPr userDrawn="1"/>
            </p:nvGrpSpPr>
            <p:grpSpPr>
              <a:xfrm>
                <a:off x="9273480" y="533816"/>
                <a:ext cx="288032" cy="24588"/>
                <a:chOff x="9273480" y="452084"/>
                <a:chExt cx="288032" cy="24588"/>
              </a:xfrm>
            </p:grpSpPr>
            <p:sp>
              <p:nvSpPr>
                <p:cNvPr id="543" name="正方形/長方形 542"/>
                <p:cNvSpPr/>
                <p:nvPr userDrawn="1"/>
              </p:nvSpPr>
              <p:spPr>
                <a:xfrm>
                  <a:off x="9273480"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4" name="正方形/長方形 543"/>
                <p:cNvSpPr/>
                <p:nvPr userDrawn="1"/>
              </p:nvSpPr>
              <p:spPr>
                <a:xfrm>
                  <a:off x="947493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5" name="正方形/長方形 544"/>
                <p:cNvSpPr/>
                <p:nvPr userDrawn="1"/>
              </p:nvSpPr>
              <p:spPr>
                <a:xfrm>
                  <a:off x="9525512"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6" name="正方形/長方形 545"/>
                <p:cNvSpPr/>
                <p:nvPr userDrawn="1"/>
              </p:nvSpPr>
              <p:spPr>
                <a:xfrm>
                  <a:off x="937435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33" name="グループ化 532"/>
              <p:cNvGrpSpPr/>
              <p:nvPr userDrawn="1"/>
            </p:nvGrpSpPr>
            <p:grpSpPr>
              <a:xfrm>
                <a:off x="9273480" y="486196"/>
                <a:ext cx="237453" cy="24588"/>
                <a:chOff x="9273480" y="452084"/>
                <a:chExt cx="237453" cy="24588"/>
              </a:xfrm>
            </p:grpSpPr>
            <p:sp>
              <p:nvSpPr>
                <p:cNvPr id="539" name="正方形/長方形 538"/>
                <p:cNvSpPr/>
                <p:nvPr userDrawn="1"/>
              </p:nvSpPr>
              <p:spPr>
                <a:xfrm>
                  <a:off x="9273480"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0" name="正方形/長方形 539"/>
                <p:cNvSpPr/>
                <p:nvPr userDrawn="1"/>
              </p:nvSpPr>
              <p:spPr>
                <a:xfrm>
                  <a:off x="9424647"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1" name="正方形/長方形 540"/>
                <p:cNvSpPr/>
                <p:nvPr userDrawn="1"/>
              </p:nvSpPr>
              <p:spPr>
                <a:xfrm>
                  <a:off x="947493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2" name="正方形/長方形 541"/>
                <p:cNvSpPr/>
                <p:nvPr userDrawn="1"/>
              </p:nvSpPr>
              <p:spPr>
                <a:xfrm>
                  <a:off x="937435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34" name="グループ化 533"/>
              <p:cNvGrpSpPr/>
              <p:nvPr userDrawn="1"/>
            </p:nvGrpSpPr>
            <p:grpSpPr>
              <a:xfrm>
                <a:off x="9323774" y="444941"/>
                <a:ext cx="237738" cy="24588"/>
                <a:chOff x="9323774" y="452084"/>
                <a:chExt cx="237738" cy="24588"/>
              </a:xfrm>
            </p:grpSpPr>
            <p:sp>
              <p:nvSpPr>
                <p:cNvPr id="535" name="正方形/長方形 534"/>
                <p:cNvSpPr/>
                <p:nvPr userDrawn="1"/>
              </p:nvSpPr>
              <p:spPr>
                <a:xfrm>
                  <a:off x="947493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6" name="正方形/長方形 535"/>
                <p:cNvSpPr/>
                <p:nvPr userDrawn="1"/>
              </p:nvSpPr>
              <p:spPr>
                <a:xfrm>
                  <a:off x="9525512"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7" name="正方形/長方形 536"/>
                <p:cNvSpPr/>
                <p:nvPr userDrawn="1"/>
              </p:nvSpPr>
              <p:spPr>
                <a:xfrm>
                  <a:off x="9323774"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8" name="正方形/長方形 537"/>
                <p:cNvSpPr/>
                <p:nvPr userDrawn="1"/>
              </p:nvSpPr>
              <p:spPr>
                <a:xfrm>
                  <a:off x="937435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520" name="グループ化 519"/>
            <p:cNvGrpSpPr/>
            <p:nvPr userDrawn="1"/>
          </p:nvGrpSpPr>
          <p:grpSpPr>
            <a:xfrm>
              <a:off x="9185663" y="504164"/>
              <a:ext cx="196730" cy="111665"/>
              <a:chOff x="9004742" y="504164"/>
              <a:chExt cx="196730" cy="111665"/>
            </a:xfrm>
          </p:grpSpPr>
          <p:sp>
            <p:nvSpPr>
              <p:cNvPr id="521" name="角丸四角形 520"/>
              <p:cNvSpPr/>
              <p:nvPr userDrawn="1"/>
            </p:nvSpPr>
            <p:spPr>
              <a:xfrm>
                <a:off x="9004742" y="504164"/>
                <a:ext cx="196730" cy="111665"/>
              </a:xfrm>
              <a:prstGeom prst="roundRect">
                <a:avLst>
                  <a:gd name="adj" fmla="val 1375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2" name="正方形/長方形 521"/>
              <p:cNvSpPr/>
              <p:nvPr userDrawn="1"/>
            </p:nvSpPr>
            <p:spPr>
              <a:xfrm>
                <a:off x="9133941" y="577052"/>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3" name="正方形/長方形 522"/>
              <p:cNvSpPr/>
              <p:nvPr userDrawn="1"/>
            </p:nvSpPr>
            <p:spPr>
              <a:xfrm>
                <a:off x="9169949" y="577052"/>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4" name="正方形/長方形 523"/>
              <p:cNvSpPr/>
              <p:nvPr userDrawn="1"/>
            </p:nvSpPr>
            <p:spPr>
              <a:xfrm>
                <a:off x="9061933" y="577052"/>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5" name="正方形/長方形 524"/>
              <p:cNvSpPr/>
              <p:nvPr userDrawn="1"/>
            </p:nvSpPr>
            <p:spPr>
              <a:xfrm>
                <a:off x="9090219" y="528854"/>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6" name="正方形/長方形 525"/>
              <p:cNvSpPr/>
              <p:nvPr userDrawn="1"/>
            </p:nvSpPr>
            <p:spPr>
              <a:xfrm>
                <a:off x="9126227" y="528854"/>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7" name="正方形/長方形 526"/>
              <p:cNvSpPr/>
              <p:nvPr userDrawn="1"/>
            </p:nvSpPr>
            <p:spPr>
              <a:xfrm>
                <a:off x="9018211" y="528854"/>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 name="タイトル 1"/>
          <p:cNvSpPr>
            <a:spLocks noGrp="1"/>
          </p:cNvSpPr>
          <p:nvPr userDrawn="1">
            <p:ph type="title"/>
          </p:nvPr>
        </p:nvSpPr>
        <p:spPr>
          <a:xfrm>
            <a:off x="0" y="72430"/>
            <a:ext cx="8385381" cy="476250"/>
          </a:xfrm>
        </p:spPr>
        <p:txBody>
          <a:bodyPr/>
          <a:lstStyle>
            <a:lvl1pPr>
              <a:defRPr sz="2800">
                <a:latin typeface="+mj-ea"/>
                <a:ea typeface="+mj-ea"/>
              </a:defRPr>
            </a:lvl1pPr>
          </a:lstStyle>
          <a:p>
            <a:r>
              <a:rPr lang="ja-JP" altLang="en-US" dirty="0"/>
              <a:t>マスター タイトルの書式設定</a:t>
            </a:r>
          </a:p>
        </p:txBody>
      </p:sp>
      <p:sp>
        <p:nvSpPr>
          <p:cNvPr id="6" name="Rectangle 6"/>
          <p:cNvSpPr>
            <a:spLocks noGrp="1" noChangeArrowheads="1"/>
          </p:cNvSpPr>
          <p:nvPr userDrawn="1">
            <p:ph type="sldNum" sz="quarter" idx="12"/>
          </p:nvPr>
        </p:nvSpPr>
        <p:spPr>
          <a:ln/>
        </p:spPr>
        <p:txBody>
          <a:bodyPr/>
          <a:lstStyle>
            <a:lvl1pPr>
              <a:defRPr sz="1200" b="0"/>
            </a:lvl1pPr>
          </a:lstStyle>
          <a:p>
            <a:pPr>
              <a:defRPr/>
            </a:pPr>
            <a:fld id="{651FC12D-27C1-4F31-90C9-A93D49E44687}" type="slidenum">
              <a:rPr lang="en-US" altLang="ja-JP" smtClean="0"/>
              <a:pPr>
                <a:defRPr/>
              </a:pPr>
              <a:t>‹#›</a:t>
            </a:fld>
            <a:endParaRPr lang="en-US" altLang="ja-JP"/>
          </a:p>
        </p:txBody>
      </p:sp>
    </p:spTree>
    <p:extLst>
      <p:ext uri="{BB962C8B-B14F-4D97-AF65-F5344CB8AC3E}">
        <p14:creationId xmlns:p14="http://schemas.microsoft.com/office/powerpoint/2010/main" val="3736706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0" y="72430"/>
            <a:ext cx="8385381" cy="476250"/>
          </a:xfrm>
        </p:spPr>
        <p:txBody>
          <a:bodyPr/>
          <a:lstStyle>
            <a:lvl1pPr>
              <a:defRPr sz="2800">
                <a:latin typeface="+mj-ea"/>
                <a:ea typeface="+mj-ea"/>
              </a:defRPr>
            </a:lvl1pPr>
          </a:lstStyle>
          <a:p>
            <a:r>
              <a:rPr kumimoji="1" lang="ja-JP" altLang="en-US" dirty="0"/>
              <a:t>マスター タイトルの書式設定</a:t>
            </a:r>
          </a:p>
        </p:txBody>
      </p:sp>
      <p:sp>
        <p:nvSpPr>
          <p:cNvPr id="3" name="スライド番号プレースホルダー 2"/>
          <p:cNvSpPr>
            <a:spLocks noGrp="1"/>
          </p:cNvSpPr>
          <p:nvPr>
            <p:ph type="sldNum" sz="quarter" idx="10"/>
          </p:nvPr>
        </p:nvSpPr>
        <p:spPr/>
        <p:txBody>
          <a:bodyPr/>
          <a:lstStyle/>
          <a:p>
            <a:pPr>
              <a:defRPr/>
            </a:pPr>
            <a:fld id="{FFDCE21E-3BF4-4A13-BE4A-B95BE9787BE2}" type="slidenum">
              <a:rPr lang="en-US" altLang="ja-JP" smtClean="0"/>
              <a:pPr>
                <a:defRPr/>
              </a:pPr>
              <a:t>‹#›</a:t>
            </a:fld>
            <a:endParaRPr lang="en-US" altLang="ja-JP" dirty="0"/>
          </a:p>
        </p:txBody>
      </p:sp>
    </p:spTree>
    <p:extLst>
      <p:ext uri="{BB962C8B-B14F-4D97-AF65-F5344CB8AC3E}">
        <p14:creationId xmlns:p14="http://schemas.microsoft.com/office/powerpoint/2010/main" val="845097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11" name="スライド番号プレースホルダー 2"/>
          <p:cNvSpPr>
            <a:spLocks noGrp="1"/>
          </p:cNvSpPr>
          <p:nvPr userDrawn="1">
            <p:ph type="sldNum" sz="quarter" idx="10"/>
          </p:nvPr>
        </p:nvSpPr>
        <p:spPr>
          <a:xfrm>
            <a:off x="7582059" y="6368363"/>
            <a:ext cx="2311400" cy="476250"/>
          </a:xfrm>
        </p:spPr>
        <p:txBody>
          <a:bodyPr/>
          <a:lstStyle/>
          <a:p>
            <a:pPr>
              <a:defRPr/>
            </a:pPr>
            <a:fld id="{FFDCE21E-3BF4-4A13-BE4A-B95BE9787BE2}" type="slidenum">
              <a:rPr lang="en-US" altLang="ja-JP" smtClean="0"/>
              <a:pPr>
                <a:defRPr/>
              </a:pPr>
              <a:t>‹#›</a:t>
            </a:fld>
            <a:endParaRPr lang="en-US" altLang="ja-JP" dirty="0"/>
          </a:p>
        </p:txBody>
      </p:sp>
      <p:grpSp>
        <p:nvGrpSpPr>
          <p:cNvPr id="2" name="グループ化 1"/>
          <p:cNvGrpSpPr/>
          <p:nvPr userDrawn="1"/>
        </p:nvGrpSpPr>
        <p:grpSpPr>
          <a:xfrm>
            <a:off x="0" y="51834"/>
            <a:ext cx="9907200" cy="593431"/>
            <a:chOff x="0" y="51834"/>
            <a:chExt cx="9907200" cy="593431"/>
          </a:xfrm>
        </p:grpSpPr>
        <p:sp>
          <p:nvSpPr>
            <p:cNvPr id="19" name="正方形/長方形 18"/>
            <p:cNvSpPr/>
            <p:nvPr userDrawn="1"/>
          </p:nvSpPr>
          <p:spPr>
            <a:xfrm>
              <a:off x="0" y="380276"/>
              <a:ext cx="9907200" cy="145639"/>
            </a:xfrm>
            <a:prstGeom prst="rect">
              <a:avLst/>
            </a:prstGeom>
            <a:solidFill>
              <a:schemeClr val="bg1">
                <a:lumMod val="95000"/>
              </a:schemeClr>
            </a:solidFill>
            <a:ln w="3175" cap="sq">
              <a:solidFill>
                <a:schemeClr val="bg1">
                  <a:lumMod val="95000"/>
                </a:schemeClr>
              </a:solid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 name="グループ化 19"/>
            <p:cNvGrpSpPr/>
            <p:nvPr userDrawn="1"/>
          </p:nvGrpSpPr>
          <p:grpSpPr>
            <a:xfrm>
              <a:off x="9590454" y="51834"/>
              <a:ext cx="238043" cy="506370"/>
              <a:chOff x="9628550" y="116633"/>
              <a:chExt cx="238043" cy="506370"/>
            </a:xfrm>
          </p:grpSpPr>
          <p:sp>
            <p:nvSpPr>
              <p:cNvPr id="67" name="角丸四角形 66"/>
              <p:cNvSpPr/>
              <p:nvPr userDrawn="1"/>
            </p:nvSpPr>
            <p:spPr>
              <a:xfrm>
                <a:off x="9628550" y="116633"/>
                <a:ext cx="238043" cy="506370"/>
              </a:xfrm>
              <a:prstGeom prst="roundRect">
                <a:avLst>
                  <a:gd name="adj" fmla="val 7966"/>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8" name="グループ化 67"/>
              <p:cNvGrpSpPr/>
              <p:nvPr userDrawn="1"/>
            </p:nvGrpSpPr>
            <p:grpSpPr>
              <a:xfrm>
                <a:off x="9736769" y="538970"/>
                <a:ext cx="126480" cy="31531"/>
                <a:chOff x="9736769" y="500482"/>
                <a:chExt cx="126480" cy="31531"/>
              </a:xfrm>
            </p:grpSpPr>
            <p:grpSp>
              <p:nvGrpSpPr>
                <p:cNvPr id="186" name="グループ化 185"/>
                <p:cNvGrpSpPr/>
                <p:nvPr userDrawn="1"/>
              </p:nvGrpSpPr>
              <p:grpSpPr>
                <a:xfrm>
                  <a:off x="9736769" y="500482"/>
                  <a:ext cx="126480" cy="13880"/>
                  <a:chOff x="9732588" y="596100"/>
                  <a:chExt cx="126480" cy="24588"/>
                </a:xfrm>
              </p:grpSpPr>
              <p:sp>
                <p:nvSpPr>
                  <p:cNvPr id="188" name="正方形/長方形 187"/>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正方形/長方形 189"/>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7" name="正方形/長方形 186"/>
                <p:cNvSpPr/>
                <p:nvPr userDrawn="1"/>
              </p:nvSpPr>
              <p:spPr>
                <a:xfrm>
                  <a:off x="9771115" y="518133"/>
                  <a:ext cx="24589" cy="13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9" name="グループ化 68"/>
              <p:cNvGrpSpPr/>
              <p:nvPr userDrawn="1"/>
            </p:nvGrpSpPr>
            <p:grpSpPr>
              <a:xfrm>
                <a:off x="9702418" y="462778"/>
                <a:ext cx="160831" cy="65051"/>
                <a:chOff x="9702418" y="500482"/>
                <a:chExt cx="160831" cy="65051"/>
              </a:xfrm>
            </p:grpSpPr>
            <p:grpSp>
              <p:nvGrpSpPr>
                <p:cNvPr id="167" name="グループ化 166"/>
                <p:cNvGrpSpPr/>
                <p:nvPr userDrawn="1"/>
              </p:nvGrpSpPr>
              <p:grpSpPr>
                <a:xfrm>
                  <a:off x="9771115" y="534800"/>
                  <a:ext cx="92134" cy="13880"/>
                  <a:chOff x="9766934" y="596100"/>
                  <a:chExt cx="92134" cy="24588"/>
                </a:xfrm>
              </p:grpSpPr>
              <p:sp>
                <p:nvSpPr>
                  <p:cNvPr id="183" name="正方形/長方形 182"/>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正方形/長方形 184"/>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8" name="グループ化 167"/>
                <p:cNvGrpSpPr/>
                <p:nvPr userDrawn="1"/>
              </p:nvGrpSpPr>
              <p:grpSpPr>
                <a:xfrm>
                  <a:off x="9736769" y="551653"/>
                  <a:ext cx="93481" cy="13880"/>
                  <a:chOff x="9732588" y="596100"/>
                  <a:chExt cx="93481" cy="24588"/>
                </a:xfrm>
              </p:grpSpPr>
              <p:sp>
                <p:nvSpPr>
                  <p:cNvPr id="179" name="正方形/長方形 178"/>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0" name="正方形/長方形 179"/>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9" name="グループ化 168"/>
                <p:cNvGrpSpPr/>
                <p:nvPr userDrawn="1"/>
              </p:nvGrpSpPr>
              <p:grpSpPr>
                <a:xfrm>
                  <a:off x="9771115" y="500482"/>
                  <a:ext cx="92134" cy="13880"/>
                  <a:chOff x="9766934" y="596100"/>
                  <a:chExt cx="92134" cy="24588"/>
                </a:xfrm>
              </p:grpSpPr>
              <p:sp>
                <p:nvSpPr>
                  <p:cNvPr id="174" name="正方形/長方形 173"/>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5" name="正方形/長方形 174"/>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正方形/長方形 177"/>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0" name="グループ化 169"/>
                <p:cNvGrpSpPr/>
                <p:nvPr userDrawn="1"/>
              </p:nvGrpSpPr>
              <p:grpSpPr>
                <a:xfrm>
                  <a:off x="9702418" y="518133"/>
                  <a:ext cx="127832" cy="13880"/>
                  <a:chOff x="9698237" y="596100"/>
                  <a:chExt cx="127832" cy="24588"/>
                </a:xfrm>
              </p:grpSpPr>
              <p:sp>
                <p:nvSpPr>
                  <p:cNvPr id="171" name="正方形/長方形 170"/>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正方形/長方形 171"/>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3" name="正方形/長方形 172"/>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70" name="グループ化 69"/>
              <p:cNvGrpSpPr/>
              <p:nvPr userDrawn="1"/>
            </p:nvGrpSpPr>
            <p:grpSpPr>
              <a:xfrm>
                <a:off x="9702418" y="387233"/>
                <a:ext cx="160831" cy="65051"/>
                <a:chOff x="9702418" y="500482"/>
                <a:chExt cx="160831" cy="65051"/>
              </a:xfrm>
            </p:grpSpPr>
            <p:grpSp>
              <p:nvGrpSpPr>
                <p:cNvPr id="152" name="グループ化 151"/>
                <p:cNvGrpSpPr/>
                <p:nvPr userDrawn="1"/>
              </p:nvGrpSpPr>
              <p:grpSpPr>
                <a:xfrm>
                  <a:off x="9702418" y="534800"/>
                  <a:ext cx="160831" cy="13880"/>
                  <a:chOff x="9698237" y="596100"/>
                  <a:chExt cx="160831" cy="24588"/>
                </a:xfrm>
              </p:grpSpPr>
              <p:sp>
                <p:nvSpPr>
                  <p:cNvPr id="163" name="正方形/長方形 162"/>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正方形/長方形 163"/>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正方形/長方形 164"/>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正方形/長方形 165"/>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3" name="正方形/長方形 152"/>
                <p:cNvSpPr/>
                <p:nvPr userDrawn="1"/>
              </p:nvSpPr>
              <p:spPr>
                <a:xfrm>
                  <a:off x="9771115" y="551653"/>
                  <a:ext cx="24589" cy="13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4" name="グループ化 153"/>
                <p:cNvGrpSpPr/>
                <p:nvPr userDrawn="1"/>
              </p:nvGrpSpPr>
              <p:grpSpPr>
                <a:xfrm>
                  <a:off x="9736769" y="500482"/>
                  <a:ext cx="126480" cy="13880"/>
                  <a:chOff x="9732588" y="596100"/>
                  <a:chExt cx="126480" cy="24588"/>
                </a:xfrm>
              </p:grpSpPr>
              <p:sp>
                <p:nvSpPr>
                  <p:cNvPr id="160" name="正方形/長方形 159"/>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正方形/長方形 160"/>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正方形/長方形 161"/>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5" name="グループ化 154"/>
                <p:cNvGrpSpPr/>
                <p:nvPr userDrawn="1"/>
              </p:nvGrpSpPr>
              <p:grpSpPr>
                <a:xfrm>
                  <a:off x="9702418" y="518133"/>
                  <a:ext cx="127832" cy="13880"/>
                  <a:chOff x="9698237" y="596100"/>
                  <a:chExt cx="127832" cy="24588"/>
                </a:xfrm>
              </p:grpSpPr>
              <p:sp>
                <p:nvSpPr>
                  <p:cNvPr id="156" name="正方形/長方形 155"/>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正方形/長方形 156"/>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正方形/長方形 158"/>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71" name="グループ化 70"/>
              <p:cNvGrpSpPr/>
              <p:nvPr userDrawn="1"/>
            </p:nvGrpSpPr>
            <p:grpSpPr>
              <a:xfrm>
                <a:off x="9702418" y="311041"/>
                <a:ext cx="160831" cy="65051"/>
                <a:chOff x="9702418" y="500482"/>
                <a:chExt cx="160831" cy="65051"/>
              </a:xfrm>
            </p:grpSpPr>
            <p:grpSp>
              <p:nvGrpSpPr>
                <p:cNvPr id="134" name="グループ化 133"/>
                <p:cNvGrpSpPr/>
                <p:nvPr userDrawn="1"/>
              </p:nvGrpSpPr>
              <p:grpSpPr>
                <a:xfrm>
                  <a:off x="9702418" y="534800"/>
                  <a:ext cx="127832" cy="13880"/>
                  <a:chOff x="9698237" y="596100"/>
                  <a:chExt cx="127832" cy="24588"/>
                </a:xfrm>
              </p:grpSpPr>
              <p:sp>
                <p:nvSpPr>
                  <p:cNvPr id="149" name="正方形/長方形 148"/>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0" name="正方形/長方形 149"/>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正方形/長方形 150"/>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5" name="グループ化 134"/>
                <p:cNvGrpSpPr/>
                <p:nvPr userDrawn="1"/>
              </p:nvGrpSpPr>
              <p:grpSpPr>
                <a:xfrm>
                  <a:off x="9702418" y="551653"/>
                  <a:ext cx="160831" cy="13880"/>
                  <a:chOff x="9698237" y="596100"/>
                  <a:chExt cx="160831" cy="24588"/>
                </a:xfrm>
              </p:grpSpPr>
              <p:sp>
                <p:nvSpPr>
                  <p:cNvPr id="144" name="正方形/長方形 143"/>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正方形/長方形 144"/>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正方形/長方形 147"/>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6" name="グループ化 135"/>
                <p:cNvGrpSpPr/>
                <p:nvPr userDrawn="1"/>
              </p:nvGrpSpPr>
              <p:grpSpPr>
                <a:xfrm>
                  <a:off x="9702418" y="500482"/>
                  <a:ext cx="127832" cy="13880"/>
                  <a:chOff x="9698237" y="596100"/>
                  <a:chExt cx="127832" cy="24588"/>
                </a:xfrm>
              </p:grpSpPr>
              <p:sp>
                <p:nvSpPr>
                  <p:cNvPr id="141" name="正方形/長方形 140"/>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正方形/長方形 142"/>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7" name="グループ化 136"/>
                <p:cNvGrpSpPr/>
                <p:nvPr userDrawn="1"/>
              </p:nvGrpSpPr>
              <p:grpSpPr>
                <a:xfrm>
                  <a:off x="9736769" y="518133"/>
                  <a:ext cx="126480" cy="13880"/>
                  <a:chOff x="9732588" y="596100"/>
                  <a:chExt cx="126480" cy="24588"/>
                </a:xfrm>
              </p:grpSpPr>
              <p:sp>
                <p:nvSpPr>
                  <p:cNvPr id="138" name="正方形/長方形 137"/>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正方形/長方形 139"/>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72" name="グループ化 71"/>
              <p:cNvGrpSpPr/>
              <p:nvPr userDrawn="1"/>
            </p:nvGrpSpPr>
            <p:grpSpPr>
              <a:xfrm>
                <a:off x="9633520" y="236466"/>
                <a:ext cx="229729" cy="65051"/>
                <a:chOff x="9633520" y="500482"/>
                <a:chExt cx="229729" cy="65051"/>
              </a:xfrm>
            </p:grpSpPr>
            <p:grpSp>
              <p:nvGrpSpPr>
                <p:cNvPr id="113" name="グループ化 112"/>
                <p:cNvGrpSpPr/>
                <p:nvPr userDrawn="1"/>
              </p:nvGrpSpPr>
              <p:grpSpPr>
                <a:xfrm>
                  <a:off x="9702418" y="534800"/>
                  <a:ext cx="127832" cy="13880"/>
                  <a:chOff x="9698237" y="596100"/>
                  <a:chExt cx="127832" cy="24588"/>
                </a:xfrm>
              </p:grpSpPr>
              <p:sp>
                <p:nvSpPr>
                  <p:cNvPr id="131" name="正方形/長方形 130"/>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正方形/長方形 131"/>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正方形/長方形 132"/>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4" name="グループ化 113"/>
                <p:cNvGrpSpPr/>
                <p:nvPr userDrawn="1"/>
              </p:nvGrpSpPr>
              <p:grpSpPr>
                <a:xfrm>
                  <a:off x="9633520" y="551653"/>
                  <a:ext cx="229729" cy="13880"/>
                  <a:chOff x="9629339" y="596100"/>
                  <a:chExt cx="229729" cy="24588"/>
                </a:xfrm>
              </p:grpSpPr>
              <p:sp>
                <p:nvSpPr>
                  <p:cNvPr id="126" name="正方形/長方形 125"/>
                  <p:cNvSpPr/>
                  <p:nvPr userDrawn="1"/>
                </p:nvSpPr>
                <p:spPr>
                  <a:xfrm>
                    <a:off x="962933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正方形/長方形 126"/>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正方形/長方形 127"/>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正方形/長方形 129"/>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5" name="グループ化 114"/>
                <p:cNvGrpSpPr/>
                <p:nvPr userDrawn="1"/>
              </p:nvGrpSpPr>
              <p:grpSpPr>
                <a:xfrm>
                  <a:off x="9633520" y="500482"/>
                  <a:ext cx="229729" cy="13880"/>
                  <a:chOff x="9629339" y="596100"/>
                  <a:chExt cx="229729" cy="24588"/>
                </a:xfrm>
              </p:grpSpPr>
              <p:sp>
                <p:nvSpPr>
                  <p:cNvPr id="121" name="正方形/長方形 120"/>
                  <p:cNvSpPr/>
                  <p:nvPr userDrawn="1"/>
                </p:nvSpPr>
                <p:spPr>
                  <a:xfrm>
                    <a:off x="962933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正方形/長方形 121"/>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正方形/長方形 122"/>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正方形/長方形 123"/>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正方形/長方形 124"/>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6" name="グループ化 115"/>
                <p:cNvGrpSpPr/>
                <p:nvPr userDrawn="1"/>
              </p:nvGrpSpPr>
              <p:grpSpPr>
                <a:xfrm>
                  <a:off x="9667872" y="518133"/>
                  <a:ext cx="195377" cy="13880"/>
                  <a:chOff x="9663691" y="596100"/>
                  <a:chExt cx="195377" cy="24588"/>
                </a:xfrm>
              </p:grpSpPr>
              <p:sp>
                <p:nvSpPr>
                  <p:cNvPr id="117" name="正方形/長方形 116"/>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正方形/長方形 117"/>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userDrawn="1"/>
                </p:nvSpPr>
                <p:spPr>
                  <a:xfrm>
                    <a:off x="9663691"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正方形/長方形 119"/>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73" name="グループ化 72"/>
              <p:cNvGrpSpPr/>
              <p:nvPr userDrawn="1"/>
            </p:nvGrpSpPr>
            <p:grpSpPr>
              <a:xfrm>
                <a:off x="9633520" y="160274"/>
                <a:ext cx="229729" cy="65051"/>
                <a:chOff x="9633520" y="500482"/>
                <a:chExt cx="229729" cy="65051"/>
              </a:xfrm>
            </p:grpSpPr>
            <p:grpSp>
              <p:nvGrpSpPr>
                <p:cNvPr id="91" name="グループ化 90"/>
                <p:cNvGrpSpPr/>
                <p:nvPr userDrawn="1"/>
              </p:nvGrpSpPr>
              <p:grpSpPr>
                <a:xfrm>
                  <a:off x="9633520" y="534800"/>
                  <a:ext cx="229729" cy="13880"/>
                  <a:chOff x="9629339" y="596100"/>
                  <a:chExt cx="229729" cy="24588"/>
                </a:xfrm>
              </p:grpSpPr>
              <p:sp>
                <p:nvSpPr>
                  <p:cNvPr id="109" name="正方形/長方形 108"/>
                  <p:cNvSpPr/>
                  <p:nvPr userDrawn="1"/>
                </p:nvSpPr>
                <p:spPr>
                  <a:xfrm>
                    <a:off x="962933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正方形/長方形 109"/>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正方形/長方形 110"/>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2" name="グループ化 91"/>
                <p:cNvGrpSpPr/>
                <p:nvPr userDrawn="1"/>
              </p:nvGrpSpPr>
              <p:grpSpPr>
                <a:xfrm>
                  <a:off x="9667872" y="551653"/>
                  <a:ext cx="195377" cy="13880"/>
                  <a:chOff x="9663691" y="596100"/>
                  <a:chExt cx="195377" cy="24588"/>
                </a:xfrm>
              </p:grpSpPr>
              <p:sp>
                <p:nvSpPr>
                  <p:cNvPr id="105" name="正方形/長方形 104"/>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正方形/長方形 105"/>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正方形/長方形 106"/>
                  <p:cNvSpPr/>
                  <p:nvPr userDrawn="1"/>
                </p:nvSpPr>
                <p:spPr>
                  <a:xfrm>
                    <a:off x="9663691"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正方形/長方形 107"/>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3" name="グループ化 92"/>
                <p:cNvGrpSpPr/>
                <p:nvPr userDrawn="1"/>
              </p:nvGrpSpPr>
              <p:grpSpPr>
                <a:xfrm>
                  <a:off x="9633520" y="500482"/>
                  <a:ext cx="196730" cy="13880"/>
                  <a:chOff x="9629339" y="596100"/>
                  <a:chExt cx="196730" cy="24588"/>
                </a:xfrm>
              </p:grpSpPr>
              <p:sp>
                <p:nvSpPr>
                  <p:cNvPr id="100" name="正方形/長方形 99"/>
                  <p:cNvSpPr/>
                  <p:nvPr userDrawn="1"/>
                </p:nvSpPr>
                <p:spPr>
                  <a:xfrm>
                    <a:off x="962933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正方形/長方形 100"/>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正方形/長方形 101"/>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正方形/長方形 102"/>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4" name="グループ化 93"/>
                <p:cNvGrpSpPr/>
                <p:nvPr userDrawn="1"/>
              </p:nvGrpSpPr>
              <p:grpSpPr>
                <a:xfrm>
                  <a:off x="9667872" y="518133"/>
                  <a:ext cx="195377" cy="13880"/>
                  <a:chOff x="9663691" y="596100"/>
                  <a:chExt cx="195377" cy="24588"/>
                </a:xfrm>
              </p:grpSpPr>
              <p:sp>
                <p:nvSpPr>
                  <p:cNvPr id="95" name="正方形/長方形 94"/>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正方形/長方形 97"/>
                  <p:cNvSpPr/>
                  <p:nvPr userDrawn="1"/>
                </p:nvSpPr>
                <p:spPr>
                  <a:xfrm>
                    <a:off x="9663691"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74" name="グループ化 73"/>
              <p:cNvGrpSpPr/>
              <p:nvPr userDrawn="1"/>
            </p:nvGrpSpPr>
            <p:grpSpPr>
              <a:xfrm>
                <a:off x="9658348" y="129324"/>
                <a:ext cx="204901" cy="21220"/>
                <a:chOff x="9658348" y="544313"/>
                <a:chExt cx="204901" cy="21220"/>
              </a:xfrm>
            </p:grpSpPr>
            <p:grpSp>
              <p:nvGrpSpPr>
                <p:cNvPr id="75" name="グループ化 74"/>
                <p:cNvGrpSpPr/>
                <p:nvPr userDrawn="1"/>
              </p:nvGrpSpPr>
              <p:grpSpPr>
                <a:xfrm>
                  <a:off x="9658348" y="544313"/>
                  <a:ext cx="183807" cy="13884"/>
                  <a:chOff x="9654167" y="612947"/>
                  <a:chExt cx="183807" cy="24595"/>
                </a:xfrm>
              </p:grpSpPr>
              <p:sp>
                <p:nvSpPr>
                  <p:cNvPr id="85" name="正方形/長方形 84"/>
                  <p:cNvSpPr/>
                  <p:nvPr userDrawn="1"/>
                </p:nvSpPr>
                <p:spPr>
                  <a:xfrm>
                    <a:off x="9701347" y="612954"/>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p:cNvSpPr/>
                  <p:nvPr userDrawn="1"/>
                </p:nvSpPr>
                <p:spPr>
                  <a:xfrm>
                    <a:off x="9766934" y="612954"/>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p:cNvSpPr/>
                  <p:nvPr userDrawn="1"/>
                </p:nvSpPr>
                <p:spPr>
                  <a:xfrm>
                    <a:off x="9813385" y="612947"/>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userDrawn="1"/>
                </p:nvSpPr>
                <p:spPr>
                  <a:xfrm>
                    <a:off x="9654167" y="612954"/>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正方形/長方形 88"/>
                  <p:cNvSpPr/>
                  <p:nvPr userDrawn="1"/>
                </p:nvSpPr>
                <p:spPr>
                  <a:xfrm>
                    <a:off x="9676808" y="612954"/>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6" name="グループ化 75"/>
                <p:cNvGrpSpPr/>
                <p:nvPr userDrawn="1"/>
              </p:nvGrpSpPr>
              <p:grpSpPr>
                <a:xfrm>
                  <a:off x="9658348" y="551653"/>
                  <a:ext cx="204901" cy="13880"/>
                  <a:chOff x="9654167" y="596100"/>
                  <a:chExt cx="204901" cy="24588"/>
                </a:xfrm>
              </p:grpSpPr>
              <p:sp>
                <p:nvSpPr>
                  <p:cNvPr id="78" name="正方形/長方形 77"/>
                  <p:cNvSpPr/>
                  <p:nvPr userDrawn="1"/>
                </p:nvSpPr>
                <p:spPr>
                  <a:xfrm>
                    <a:off x="970134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userDrawn="1"/>
                </p:nvSpPr>
                <p:spPr>
                  <a:xfrm>
                    <a:off x="9813385"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userDrawn="1"/>
                </p:nvSpPr>
                <p:spPr>
                  <a:xfrm>
                    <a:off x="965416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p:cNvSpPr/>
                  <p:nvPr userDrawn="1"/>
                </p:nvSpPr>
                <p:spPr>
                  <a:xfrm>
                    <a:off x="967680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21" name="正方形/長方形 20"/>
            <p:cNvSpPr/>
            <p:nvPr userDrawn="1"/>
          </p:nvSpPr>
          <p:spPr>
            <a:xfrm>
              <a:off x="0" y="599546"/>
              <a:ext cx="9907200" cy="45719"/>
            </a:xfrm>
            <a:prstGeom prst="rect">
              <a:avLst/>
            </a:prstGeom>
            <a:solidFill>
              <a:schemeClr val="bg1">
                <a:lumMod val="50000"/>
              </a:schemeClr>
            </a:solidFill>
            <a:ln w="3175" cap="sq">
              <a:solidFill>
                <a:schemeClr val="bg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userDrawn="1"/>
          </p:nvSpPr>
          <p:spPr>
            <a:xfrm>
              <a:off x="0" y="525915"/>
              <a:ext cx="9907200" cy="73631"/>
            </a:xfrm>
            <a:prstGeom prst="rect">
              <a:avLst/>
            </a:prstGeom>
            <a:solidFill>
              <a:schemeClr val="bg1">
                <a:lumMod val="75000"/>
              </a:schemeClr>
            </a:solidFill>
            <a:ln w="3175" cap="sq">
              <a:solidFill>
                <a:schemeClr val="bg1">
                  <a:lumMod val="75000"/>
                </a:schemeClr>
              </a:solid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p:cNvGrpSpPr/>
            <p:nvPr userDrawn="1"/>
          </p:nvGrpSpPr>
          <p:grpSpPr>
            <a:xfrm>
              <a:off x="9319940" y="291601"/>
              <a:ext cx="313580" cy="289748"/>
              <a:chOff x="9259225" y="332657"/>
              <a:chExt cx="313580" cy="289748"/>
            </a:xfrm>
          </p:grpSpPr>
          <p:sp>
            <p:nvSpPr>
              <p:cNvPr id="32" name="角丸四角形 31"/>
              <p:cNvSpPr/>
              <p:nvPr userDrawn="1"/>
            </p:nvSpPr>
            <p:spPr>
              <a:xfrm>
                <a:off x="9259225" y="332657"/>
                <a:ext cx="313580" cy="289748"/>
              </a:xfrm>
              <a:prstGeom prst="roundRect">
                <a:avLst>
                  <a:gd name="adj" fmla="val 4659"/>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3" name="グループ化 32"/>
              <p:cNvGrpSpPr/>
              <p:nvPr userDrawn="1"/>
            </p:nvGrpSpPr>
            <p:grpSpPr>
              <a:xfrm>
                <a:off x="9273480" y="354085"/>
                <a:ext cx="288024" cy="24588"/>
                <a:chOff x="9273480" y="354085"/>
                <a:chExt cx="288024" cy="24588"/>
              </a:xfrm>
            </p:grpSpPr>
            <p:sp>
              <p:nvSpPr>
                <p:cNvPr id="61" name="正方形/長方形 60"/>
                <p:cNvSpPr/>
                <p:nvPr userDrawn="1"/>
              </p:nvSpPr>
              <p:spPr>
                <a:xfrm>
                  <a:off x="9273480"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userDrawn="1"/>
              </p:nvSpPr>
              <p:spPr>
                <a:xfrm>
                  <a:off x="9309480"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userDrawn="1"/>
              </p:nvSpPr>
              <p:spPr>
                <a:xfrm>
                  <a:off x="9374345"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userDrawn="1"/>
              </p:nvSpPr>
              <p:spPr>
                <a:xfrm>
                  <a:off x="9472837"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userDrawn="1"/>
              </p:nvSpPr>
              <p:spPr>
                <a:xfrm>
                  <a:off x="9410353"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userDrawn="1"/>
              </p:nvSpPr>
              <p:spPr>
                <a:xfrm>
                  <a:off x="9525504"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4" name="グループ化 33"/>
              <p:cNvGrpSpPr/>
              <p:nvPr userDrawn="1"/>
            </p:nvGrpSpPr>
            <p:grpSpPr>
              <a:xfrm>
                <a:off x="9273480" y="404664"/>
                <a:ext cx="288032" cy="24588"/>
                <a:chOff x="9273480" y="452084"/>
                <a:chExt cx="288032" cy="24588"/>
              </a:xfrm>
            </p:grpSpPr>
            <p:sp>
              <p:nvSpPr>
                <p:cNvPr id="56" name="正方形/長方形 55"/>
                <p:cNvSpPr/>
                <p:nvPr userDrawn="1"/>
              </p:nvSpPr>
              <p:spPr>
                <a:xfrm>
                  <a:off x="9273480"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userDrawn="1"/>
              </p:nvSpPr>
              <p:spPr>
                <a:xfrm>
                  <a:off x="9424647"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userDrawn="1"/>
              </p:nvSpPr>
              <p:spPr>
                <a:xfrm>
                  <a:off x="9525512"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userDrawn="1"/>
              </p:nvSpPr>
              <p:spPr>
                <a:xfrm>
                  <a:off x="9323774"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userDrawn="1"/>
              </p:nvSpPr>
              <p:spPr>
                <a:xfrm>
                  <a:off x="937435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34"/>
              <p:cNvGrpSpPr/>
              <p:nvPr userDrawn="1"/>
            </p:nvGrpSpPr>
            <p:grpSpPr>
              <a:xfrm>
                <a:off x="9273480" y="578493"/>
                <a:ext cx="288032" cy="24588"/>
                <a:chOff x="9273480" y="452084"/>
                <a:chExt cx="288032" cy="24588"/>
              </a:xfrm>
            </p:grpSpPr>
            <p:sp>
              <p:nvSpPr>
                <p:cNvPr id="52" name="正方形/長方形 51"/>
                <p:cNvSpPr/>
                <p:nvPr userDrawn="1"/>
              </p:nvSpPr>
              <p:spPr>
                <a:xfrm>
                  <a:off x="9273480"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userDrawn="1"/>
              </p:nvSpPr>
              <p:spPr>
                <a:xfrm>
                  <a:off x="9424647"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userDrawn="1"/>
              </p:nvSpPr>
              <p:spPr>
                <a:xfrm>
                  <a:off x="947493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userDrawn="1"/>
              </p:nvSpPr>
              <p:spPr>
                <a:xfrm>
                  <a:off x="9525512"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6" name="グループ化 35"/>
              <p:cNvGrpSpPr/>
              <p:nvPr userDrawn="1"/>
            </p:nvGrpSpPr>
            <p:grpSpPr>
              <a:xfrm>
                <a:off x="9273480" y="533816"/>
                <a:ext cx="288032" cy="24588"/>
                <a:chOff x="9273480" y="452084"/>
                <a:chExt cx="288032" cy="24588"/>
              </a:xfrm>
            </p:grpSpPr>
            <p:sp>
              <p:nvSpPr>
                <p:cNvPr id="47" name="正方形/長方形 46"/>
                <p:cNvSpPr/>
                <p:nvPr userDrawn="1"/>
              </p:nvSpPr>
              <p:spPr>
                <a:xfrm>
                  <a:off x="9273480"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userDrawn="1"/>
              </p:nvSpPr>
              <p:spPr>
                <a:xfrm>
                  <a:off x="947493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userDrawn="1"/>
              </p:nvSpPr>
              <p:spPr>
                <a:xfrm>
                  <a:off x="9525512"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userDrawn="1"/>
              </p:nvSpPr>
              <p:spPr>
                <a:xfrm>
                  <a:off x="937435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7" name="グループ化 36"/>
              <p:cNvGrpSpPr/>
              <p:nvPr userDrawn="1"/>
            </p:nvGrpSpPr>
            <p:grpSpPr>
              <a:xfrm>
                <a:off x="9273480" y="486196"/>
                <a:ext cx="237453" cy="24588"/>
                <a:chOff x="9273480" y="452084"/>
                <a:chExt cx="237453" cy="24588"/>
              </a:xfrm>
            </p:grpSpPr>
            <p:sp>
              <p:nvSpPr>
                <p:cNvPr id="43" name="正方形/長方形 42"/>
                <p:cNvSpPr/>
                <p:nvPr userDrawn="1"/>
              </p:nvSpPr>
              <p:spPr>
                <a:xfrm>
                  <a:off x="9273480"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userDrawn="1"/>
              </p:nvSpPr>
              <p:spPr>
                <a:xfrm>
                  <a:off x="9424647"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userDrawn="1"/>
              </p:nvSpPr>
              <p:spPr>
                <a:xfrm>
                  <a:off x="947493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userDrawn="1"/>
              </p:nvSpPr>
              <p:spPr>
                <a:xfrm>
                  <a:off x="937435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8" name="グループ化 37"/>
              <p:cNvGrpSpPr/>
              <p:nvPr userDrawn="1"/>
            </p:nvGrpSpPr>
            <p:grpSpPr>
              <a:xfrm>
                <a:off x="9323774" y="444941"/>
                <a:ext cx="237738" cy="24588"/>
                <a:chOff x="9323774" y="452084"/>
                <a:chExt cx="237738" cy="24588"/>
              </a:xfrm>
            </p:grpSpPr>
            <p:sp>
              <p:nvSpPr>
                <p:cNvPr id="39" name="正方形/長方形 38"/>
                <p:cNvSpPr/>
                <p:nvPr userDrawn="1"/>
              </p:nvSpPr>
              <p:spPr>
                <a:xfrm>
                  <a:off x="947493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userDrawn="1"/>
              </p:nvSpPr>
              <p:spPr>
                <a:xfrm>
                  <a:off x="9525512"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userDrawn="1"/>
              </p:nvSpPr>
              <p:spPr>
                <a:xfrm>
                  <a:off x="9323774"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userDrawn="1"/>
              </p:nvSpPr>
              <p:spPr>
                <a:xfrm>
                  <a:off x="937435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4" name="グループ化 23"/>
            <p:cNvGrpSpPr/>
            <p:nvPr userDrawn="1"/>
          </p:nvGrpSpPr>
          <p:grpSpPr>
            <a:xfrm>
              <a:off x="9185663" y="504164"/>
              <a:ext cx="196730" cy="111665"/>
              <a:chOff x="9004742" y="504164"/>
              <a:chExt cx="196730" cy="111665"/>
            </a:xfrm>
          </p:grpSpPr>
          <p:sp>
            <p:nvSpPr>
              <p:cNvPr id="25" name="角丸四角形 24"/>
              <p:cNvSpPr/>
              <p:nvPr userDrawn="1"/>
            </p:nvSpPr>
            <p:spPr>
              <a:xfrm>
                <a:off x="9004742" y="504164"/>
                <a:ext cx="196730" cy="111665"/>
              </a:xfrm>
              <a:prstGeom prst="roundRect">
                <a:avLst>
                  <a:gd name="adj" fmla="val 1375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userDrawn="1"/>
            </p:nvSpPr>
            <p:spPr>
              <a:xfrm>
                <a:off x="9133941" y="577052"/>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userDrawn="1"/>
            </p:nvSpPr>
            <p:spPr>
              <a:xfrm>
                <a:off x="9169949" y="577052"/>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userDrawn="1"/>
            </p:nvSpPr>
            <p:spPr>
              <a:xfrm>
                <a:off x="9061933" y="577052"/>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userDrawn="1"/>
            </p:nvSpPr>
            <p:spPr>
              <a:xfrm>
                <a:off x="9090219" y="528854"/>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userDrawn="1"/>
            </p:nvSpPr>
            <p:spPr>
              <a:xfrm>
                <a:off x="9126227" y="528854"/>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userDrawn="1"/>
            </p:nvSpPr>
            <p:spPr>
              <a:xfrm>
                <a:off x="9018211" y="528854"/>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Tree>
    <p:extLst>
      <p:ext uri="{BB962C8B-B14F-4D97-AF65-F5344CB8AC3E}">
        <p14:creationId xmlns:p14="http://schemas.microsoft.com/office/powerpoint/2010/main" val="310616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sldNum" sz="quarter" idx="4"/>
          </p:nvPr>
        </p:nvSpPr>
        <p:spPr bwMode="auto">
          <a:xfrm>
            <a:off x="7582059" y="6368363"/>
            <a:ext cx="2311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Meiryo UI" panose="020B0604030504040204" pitchFamily="50" charset="-128"/>
                <a:ea typeface="Meiryo UI" panose="020B0604030504040204" pitchFamily="50" charset="-128"/>
              </a:defRPr>
            </a:lvl1pPr>
          </a:lstStyle>
          <a:p>
            <a:pPr>
              <a:defRPr/>
            </a:pPr>
            <a:fld id="{FFDCE21E-3BF4-4A13-BE4A-B95BE9787BE2}" type="slidenum">
              <a:rPr lang="en-US" altLang="ja-JP" smtClean="0"/>
              <a:pPr>
                <a:defRPr/>
              </a:pPr>
              <a:t>‹#›</a:t>
            </a:fld>
            <a:endParaRPr lang="en-US" altLang="ja-JP" dirty="0"/>
          </a:p>
        </p:txBody>
      </p:sp>
      <p:sp>
        <p:nvSpPr>
          <p:cNvPr id="1031" name="Rectangle 2"/>
          <p:cNvSpPr>
            <a:spLocks noGrp="1" noChangeArrowheads="1"/>
          </p:cNvSpPr>
          <p:nvPr>
            <p:ph type="title"/>
          </p:nvPr>
        </p:nvSpPr>
        <p:spPr bwMode="auto">
          <a:xfrm>
            <a:off x="0" y="116632"/>
            <a:ext cx="8385381"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Tree>
  </p:cSld>
  <p:clrMap bg1="lt1" tx1="dk1" bg2="lt2" tx2="dk2" accent1="accent1" accent2="accent2" accent3="accent3" accent4="accent4" accent5="accent5" accent6="accent6" hlink="hlink" folHlink="folHlink"/>
  <p:sldLayoutIdLst>
    <p:sldLayoutId id="2147483779" r:id="rId1"/>
    <p:sldLayoutId id="2147483769" r:id="rId2"/>
    <p:sldLayoutId id="2147483781" r:id="rId3"/>
    <p:sldLayoutId id="2147483780" r:id="rId4"/>
  </p:sldLayoutIdLst>
  <p:hf hdr="0" ftr="0" dt="0"/>
  <p:txStyles>
    <p:titleStyle>
      <a:lvl1pPr algn="l" rtl="0" eaLnBrk="1" fontAlgn="base" hangingPunct="1">
        <a:spcBef>
          <a:spcPct val="0"/>
        </a:spcBef>
        <a:spcAft>
          <a:spcPct val="0"/>
        </a:spcAft>
        <a:defRPr kumimoji="1" sz="3600" b="0">
          <a:solidFill>
            <a:schemeClr val="tx1">
              <a:lumMod val="65000"/>
              <a:lumOff val="35000"/>
            </a:schemeClr>
          </a:solidFill>
          <a:latin typeface="+mj-ea"/>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Grp="1" noChangeArrowheads="1"/>
          </p:cNvSpPr>
          <p:nvPr>
            <p:ph type="subTitle" idx="1"/>
          </p:nvPr>
        </p:nvSpPr>
        <p:spPr>
          <a:xfrm>
            <a:off x="1520331" y="4724573"/>
            <a:ext cx="8142905" cy="1080691"/>
          </a:xfrm>
        </p:spPr>
        <p:txBody>
          <a:bodyPr/>
          <a:lstStyle/>
          <a:p>
            <a:pPr eaLnBrk="1" hangingPunct="1"/>
            <a:r>
              <a:rPr lang="ja-JP" altLang="en-US" dirty="0">
                <a:solidFill>
                  <a:schemeClr val="tx1">
                    <a:lumMod val="65000"/>
                    <a:lumOff val="35000"/>
                  </a:schemeClr>
                </a:solidFill>
                <a:latin typeface="+mj-ea"/>
                <a:ea typeface="+mj-ea"/>
              </a:rPr>
              <a:t>国土交通省 住宅局 市街地建築課マンション政策室</a:t>
            </a:r>
          </a:p>
        </p:txBody>
      </p:sp>
      <p:grpSp>
        <p:nvGrpSpPr>
          <p:cNvPr id="3" name="グループ化 2"/>
          <p:cNvGrpSpPr/>
          <p:nvPr/>
        </p:nvGrpSpPr>
        <p:grpSpPr>
          <a:xfrm>
            <a:off x="1836150" y="4365104"/>
            <a:ext cx="8072702" cy="179325"/>
            <a:chOff x="1848850" y="4426992"/>
            <a:chExt cx="8072702" cy="179325"/>
          </a:xfrm>
        </p:grpSpPr>
        <p:sp>
          <p:nvSpPr>
            <p:cNvPr id="7" name="Rectangle 9"/>
            <p:cNvSpPr>
              <a:spLocks noChangeArrowheads="1"/>
            </p:cNvSpPr>
            <p:nvPr/>
          </p:nvSpPr>
          <p:spPr bwMode="auto">
            <a:xfrm>
              <a:off x="1848850" y="4509120"/>
              <a:ext cx="8072702" cy="97197"/>
            </a:xfrm>
            <a:prstGeom prst="rect">
              <a:avLst/>
            </a:prstGeom>
            <a:solidFill>
              <a:schemeClr val="bg1">
                <a:lumMod val="50000"/>
              </a:schemeClr>
            </a:solidFill>
            <a:ln w="9525">
              <a:noFill/>
              <a:miter lim="800000"/>
              <a:headEnd/>
              <a:tailEnd/>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solidFill>
                  <a:schemeClr val="tx1">
                    <a:lumMod val="65000"/>
                    <a:lumOff val="35000"/>
                  </a:schemeClr>
                </a:solidFill>
              </a:endParaRPr>
            </a:p>
          </p:txBody>
        </p:sp>
        <p:sp>
          <p:nvSpPr>
            <p:cNvPr id="6" name="Rectangle 9"/>
            <p:cNvSpPr>
              <a:spLocks noChangeArrowheads="1"/>
            </p:cNvSpPr>
            <p:nvPr/>
          </p:nvSpPr>
          <p:spPr bwMode="auto">
            <a:xfrm>
              <a:off x="1848850" y="4474406"/>
              <a:ext cx="8072702" cy="97197"/>
            </a:xfrm>
            <a:prstGeom prst="rect">
              <a:avLst/>
            </a:prstGeom>
            <a:solidFill>
              <a:schemeClr val="bg1">
                <a:lumMod val="85000"/>
              </a:schemeClr>
            </a:solidFill>
            <a:ln w="9525">
              <a:noFill/>
              <a:miter lim="800000"/>
              <a:headEnd/>
              <a:tailEnd/>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solidFill>
                  <a:schemeClr val="tx1">
                    <a:lumMod val="65000"/>
                    <a:lumOff val="35000"/>
                  </a:schemeClr>
                </a:solidFill>
              </a:endParaRPr>
            </a:p>
          </p:txBody>
        </p:sp>
        <p:sp>
          <p:nvSpPr>
            <p:cNvPr id="5" name="Rectangle 9"/>
            <p:cNvSpPr>
              <a:spLocks noChangeArrowheads="1"/>
            </p:cNvSpPr>
            <p:nvPr/>
          </p:nvSpPr>
          <p:spPr bwMode="auto">
            <a:xfrm>
              <a:off x="1848850" y="4426992"/>
              <a:ext cx="8072702" cy="97197"/>
            </a:xfrm>
            <a:prstGeom prst="rect">
              <a:avLst/>
            </a:prstGeom>
            <a:solidFill>
              <a:schemeClr val="bg1">
                <a:lumMod val="95000"/>
              </a:schemeClr>
            </a:solidFill>
            <a:ln w="9525">
              <a:noFill/>
              <a:miter lim="800000"/>
              <a:headEnd/>
              <a:tailEnd/>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solidFill>
                  <a:schemeClr val="tx1">
                    <a:lumMod val="65000"/>
                    <a:lumOff val="35000"/>
                  </a:schemeClr>
                </a:solidFill>
              </a:endParaRPr>
            </a:p>
          </p:txBody>
        </p:sp>
      </p:grpSp>
      <p:sp>
        <p:nvSpPr>
          <p:cNvPr id="12" name="タイトル 1"/>
          <p:cNvSpPr>
            <a:spLocks noGrp="1"/>
          </p:cNvSpPr>
          <p:nvPr>
            <p:ph type="ctrTitle"/>
          </p:nvPr>
        </p:nvSpPr>
        <p:spPr>
          <a:xfrm>
            <a:off x="1716068" y="1340768"/>
            <a:ext cx="7907024" cy="2663851"/>
          </a:xfrm>
        </p:spPr>
        <p:txBody>
          <a:bodyPr anchor="ctr"/>
          <a:lstStyle/>
          <a:p>
            <a:r>
              <a:rPr kumimoji="1" lang="ja-JP" altLang="en-US" sz="5400" dirty="0">
                <a:latin typeface="+mj-ea"/>
                <a:ea typeface="+mj-ea"/>
              </a:rPr>
              <a:t>マンション管理適正化法の</a:t>
            </a:r>
            <a:br>
              <a:rPr kumimoji="1" lang="en-US" altLang="ja-JP" sz="5400" dirty="0">
                <a:latin typeface="+mj-ea"/>
                <a:ea typeface="+mj-ea"/>
              </a:rPr>
            </a:br>
            <a:r>
              <a:rPr kumimoji="1" lang="ja-JP" altLang="en-US" sz="5400" dirty="0">
                <a:latin typeface="+mj-ea"/>
                <a:ea typeface="+mj-ea"/>
              </a:rPr>
              <a:t>改正概要</a:t>
            </a:r>
          </a:p>
        </p:txBody>
      </p:sp>
    </p:spTree>
    <p:extLst>
      <p:ext uri="{BB962C8B-B14F-4D97-AF65-F5344CB8AC3E}">
        <p14:creationId xmlns:p14="http://schemas.microsoft.com/office/powerpoint/2010/main" val="3265402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196860" y="9038"/>
            <a:ext cx="349023" cy="201049"/>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26"/>
          <p:cNvSpPr txBox="1"/>
          <p:nvPr/>
        </p:nvSpPr>
        <p:spPr>
          <a:xfrm>
            <a:off x="2204887" y="0"/>
            <a:ext cx="349023" cy="201049"/>
          </a:xfrm>
          <a:prstGeom prst="rect">
            <a:avLst/>
          </a:prstGeom>
          <a:noFill/>
        </p:spPr>
        <p:txBody>
          <a:bodyPr wrap="square" rtlCol="0">
            <a:spAutoFit/>
          </a:bodyP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6" name="表 5"/>
          <p:cNvGraphicFramePr>
            <a:graphicFrameLocks noGrp="1"/>
          </p:cNvGraphicFramePr>
          <p:nvPr>
            <p:extLst>
              <p:ext uri="{D42A27DB-BD31-4B8C-83A1-F6EECF244321}">
                <p14:modId xmlns:p14="http://schemas.microsoft.com/office/powerpoint/2010/main" val="2427184954"/>
              </p:ext>
            </p:extLst>
          </p:nvPr>
        </p:nvGraphicFramePr>
        <p:xfrm>
          <a:off x="100754" y="908945"/>
          <a:ext cx="9705528" cy="3096119"/>
        </p:xfrm>
        <a:graphic>
          <a:graphicData uri="http://schemas.openxmlformats.org/drawingml/2006/table">
            <a:tbl>
              <a:tblPr firstRow="1" bandRow="1">
                <a:tableStyleId>{5C22544A-7EE6-4342-B048-85BDC9FD1C3A}</a:tableStyleId>
              </a:tblPr>
              <a:tblGrid>
                <a:gridCol w="560512">
                  <a:extLst>
                    <a:ext uri="{9D8B030D-6E8A-4147-A177-3AD203B41FA5}">
                      <a16:colId xmlns:a16="http://schemas.microsoft.com/office/drawing/2014/main" val="699551254"/>
                    </a:ext>
                  </a:extLst>
                </a:gridCol>
                <a:gridCol w="5976664">
                  <a:extLst>
                    <a:ext uri="{9D8B030D-6E8A-4147-A177-3AD203B41FA5}">
                      <a16:colId xmlns:a16="http://schemas.microsoft.com/office/drawing/2014/main" val="1290697458"/>
                    </a:ext>
                  </a:extLst>
                </a:gridCol>
                <a:gridCol w="3168352">
                  <a:extLst>
                    <a:ext uri="{9D8B030D-6E8A-4147-A177-3AD203B41FA5}">
                      <a16:colId xmlns:a16="http://schemas.microsoft.com/office/drawing/2014/main" val="958958340"/>
                    </a:ext>
                  </a:extLst>
                </a:gridCol>
              </a:tblGrid>
              <a:tr h="418196">
                <a:tc>
                  <a:txBody>
                    <a:bodyPr/>
                    <a:lstStyle/>
                    <a:p>
                      <a:pPr marL="88900" indent="-88900"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No.</a:t>
                      </a:r>
                      <a:endPar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8900" indent="-88900" algn="ctr"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基準素案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8900" indent="-88900" algn="ctr"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参考（平成</a:t>
                      </a:r>
                      <a:r>
                        <a:rPr kumimoji="1" lang="en-US" altLang="ja-JP"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30</a:t>
                      </a: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年度マンション総合調査）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130239"/>
                  </a:ext>
                </a:extLst>
              </a:tr>
              <a:tr h="892641">
                <a:tc>
                  <a:txBody>
                    <a:bodyPr/>
                    <a:lstStyle/>
                    <a:p>
                      <a:pPr marL="88900" indent="-88900"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2-5</a:t>
                      </a:r>
                      <a:endPar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6213" indent="-176213" algn="l"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○管理費と修繕積立金が区分経理されていること</a:t>
                      </a: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区分経理を行っている管理組合の割合：</a:t>
                      </a:r>
                      <a:r>
                        <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88.0</a:t>
                      </a: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en-US" alt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区分経理を行っていない管理組合の割合：</a:t>
                      </a:r>
                      <a:r>
                        <a:rPr kumimoji="1" lang="en-US" alt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1.1</a:t>
                      </a:r>
                      <a:r>
                        <a:rPr kumimoji="1" lang="ja-JP" altLang="en-US"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その他（不明含む）：</a:t>
                      </a:r>
                      <a:r>
                        <a:rPr kumimoji="1" lang="en-US" alt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11.0</a:t>
                      </a:r>
                      <a:r>
                        <a:rPr kumimoji="1" lang="ja-JP" altLang="en-US"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7060274"/>
                  </a:ext>
                </a:extLst>
              </a:tr>
              <a:tr h="892641">
                <a:tc>
                  <a:txBody>
                    <a:bodyPr/>
                    <a:lstStyle/>
                    <a:p>
                      <a:pPr marL="176213" indent="-176213"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2-6</a:t>
                      </a:r>
                      <a:endParaRPr kumimoji="1" 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tc>
                  <a:txBody>
                    <a:bodyPr/>
                    <a:lstStyle/>
                    <a:p>
                      <a:pPr marL="176213" indent="-176213" algn="l"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○修繕積立金会計から他の会計（管理費会計等）への充当がされていないこと</a:t>
                      </a: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tc>
                  <a:txBody>
                    <a:bodyPr/>
                    <a:lstStyle/>
                    <a:p>
                      <a:pPr marL="88900" indent="-88900" algn="l" defTabSz="914400" rtl="0" eaLnBrk="0" fontAlgn="base" latinLnBrk="0" hangingPunct="0">
                        <a:lnSpc>
                          <a:spcPct val="100000"/>
                        </a:lnSpc>
                        <a:spcAft>
                          <a:spcPts val="0"/>
                        </a:spcAft>
                      </a:pPr>
                      <a:endPar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extLst>
                  <a:ext uri="{0D108BD9-81ED-4DB2-BD59-A6C34878D82A}">
                    <a16:rowId xmlns:a16="http://schemas.microsoft.com/office/drawing/2014/main" val="3322290645"/>
                  </a:ext>
                </a:extLst>
              </a:tr>
              <a:tr h="892641">
                <a:tc>
                  <a:txBody>
                    <a:bodyPr/>
                    <a:lstStyle/>
                    <a:p>
                      <a:pPr marL="88900" indent="-88900"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2-7</a:t>
                      </a:r>
                      <a:endParaRPr kumimoji="1" 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6213" indent="-176213" algn="l"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○直前の事業年度の終了の日時点において、修繕積立金の滞納額が</a:t>
                      </a:r>
                      <a:endParaRPr kumimoji="1" lang="en-US" altLang="ja-JP"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6213" indent="-176213" algn="l"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全体の１割以内であること</a:t>
                      </a:r>
                      <a:endParaRPr kumimoji="1" lang="ja-JP"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管理費・修繕積立金の３ヶ月以上の滞納住戸数が１割以下である管理組合の割合</a:t>
                      </a:r>
                      <a:endPar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87.0</a:t>
                      </a: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747269"/>
                  </a:ext>
                </a:extLst>
              </a:tr>
            </a:tbl>
          </a:graphicData>
        </a:graphic>
      </p:graphicFrame>
      <p:sp>
        <p:nvSpPr>
          <p:cNvPr id="3" name="タイトル 2"/>
          <p:cNvSpPr>
            <a:spLocks noGrp="1"/>
          </p:cNvSpPr>
          <p:nvPr>
            <p:ph type="title"/>
          </p:nvPr>
        </p:nvSpPr>
        <p:spPr>
          <a:xfrm>
            <a:off x="0" y="72430"/>
            <a:ext cx="9417496" cy="476250"/>
          </a:xfrm>
        </p:spPr>
        <p:txBody>
          <a:bodyPr/>
          <a:lstStyle/>
          <a:p>
            <a:r>
              <a:rPr lang="ja-JP" altLang="en-US" sz="2800" dirty="0"/>
              <a:t>管理計画の認定基準 （素案）　② 管理に係る資金計画 （続）</a:t>
            </a:r>
            <a:endParaRPr kumimoji="1" lang="ja-JP" altLang="en-US" sz="2800" dirty="0"/>
          </a:p>
        </p:txBody>
      </p:sp>
      <p:sp>
        <p:nvSpPr>
          <p:cNvPr id="2" name="スライド番号プレースホルダー 1"/>
          <p:cNvSpPr>
            <a:spLocks noGrp="1"/>
          </p:cNvSpPr>
          <p:nvPr>
            <p:ph type="sldNum" sz="quarter" idx="12"/>
          </p:nvPr>
        </p:nvSpPr>
        <p:spPr/>
        <p:txBody>
          <a:bodyPr/>
          <a:lstStyle/>
          <a:p>
            <a:pPr>
              <a:defRPr/>
            </a:pPr>
            <a:fld id="{651FC12D-27C1-4F31-90C9-A93D49E44687}" type="slidenum">
              <a:rPr lang="en-US" altLang="ja-JP" smtClean="0"/>
              <a:pPr>
                <a:defRPr/>
              </a:pPr>
              <a:t>10</a:t>
            </a:fld>
            <a:endParaRPr lang="en-US" altLang="ja-JP"/>
          </a:p>
        </p:txBody>
      </p:sp>
      <p:sp>
        <p:nvSpPr>
          <p:cNvPr id="10" name="テキスト ボックス 9"/>
          <p:cNvSpPr txBox="1"/>
          <p:nvPr/>
        </p:nvSpPr>
        <p:spPr>
          <a:xfrm>
            <a:off x="8481392" y="675096"/>
            <a:ext cx="1424608" cy="230832"/>
          </a:xfrm>
          <a:prstGeom prst="rect">
            <a:avLst/>
          </a:prstGeom>
          <a:noFill/>
        </p:spPr>
        <p:txBody>
          <a:bodyPr wrap="square" rtlCol="0">
            <a:spAutoFit/>
          </a:bodyPr>
          <a:lstStyle/>
          <a:p>
            <a:pPr algn="r"/>
            <a:r>
              <a:rPr lang="en-US" altLang="ja-JP" sz="9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900" dirty="0">
                <a:solidFill>
                  <a:schemeClr val="tx1">
                    <a:lumMod val="50000"/>
                    <a:lumOff val="50000"/>
                  </a:schemeClr>
                </a:solidFill>
                <a:latin typeface="Meiryo UI" panose="020B0604030504040204" pitchFamily="50" charset="-128"/>
                <a:ea typeface="Meiryo UI" panose="020B0604030504040204" pitchFamily="50" charset="-128"/>
              </a:rPr>
              <a:t>法</a:t>
            </a:r>
            <a:r>
              <a:rPr lang="ja-JP" altLang="en-US" sz="900">
                <a:solidFill>
                  <a:schemeClr val="tx1">
                    <a:lumMod val="50000"/>
                    <a:lumOff val="50000"/>
                  </a:schemeClr>
                </a:solidFill>
                <a:latin typeface="Meiryo UI" panose="020B0604030504040204" pitchFamily="50" charset="-128"/>
                <a:ea typeface="Meiryo UI" panose="020B0604030504040204" pitchFamily="50" charset="-128"/>
              </a:rPr>
              <a:t>５条の４関係</a:t>
            </a:r>
            <a:r>
              <a:rPr lang="en-US" altLang="ja-JP" sz="900" dirty="0">
                <a:solidFill>
                  <a:schemeClr val="tx1">
                    <a:lumMod val="50000"/>
                    <a:lumOff val="50000"/>
                  </a:schemeClr>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807601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196860" y="9038"/>
            <a:ext cx="349023" cy="201049"/>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26"/>
          <p:cNvSpPr txBox="1"/>
          <p:nvPr/>
        </p:nvSpPr>
        <p:spPr>
          <a:xfrm>
            <a:off x="2204887" y="0"/>
            <a:ext cx="349023" cy="201049"/>
          </a:xfrm>
          <a:prstGeom prst="rect">
            <a:avLst/>
          </a:prstGeom>
          <a:noFill/>
        </p:spPr>
        <p:txBody>
          <a:bodyPr wrap="square" rtlCol="0">
            <a:spAutoFit/>
          </a:bodyP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6" name="表 5"/>
          <p:cNvGraphicFramePr>
            <a:graphicFrameLocks noGrp="1"/>
          </p:cNvGraphicFramePr>
          <p:nvPr>
            <p:extLst>
              <p:ext uri="{D42A27DB-BD31-4B8C-83A1-F6EECF244321}">
                <p14:modId xmlns:p14="http://schemas.microsoft.com/office/powerpoint/2010/main" val="471493657"/>
              </p:ext>
            </p:extLst>
          </p:nvPr>
        </p:nvGraphicFramePr>
        <p:xfrm>
          <a:off x="99718" y="940387"/>
          <a:ext cx="9705528" cy="5656965"/>
        </p:xfrm>
        <a:graphic>
          <a:graphicData uri="http://schemas.openxmlformats.org/drawingml/2006/table">
            <a:tbl>
              <a:tblPr firstRow="1" bandRow="1">
                <a:tableStyleId>{5C22544A-7EE6-4342-B048-85BDC9FD1C3A}</a:tableStyleId>
              </a:tblPr>
              <a:tblGrid>
                <a:gridCol w="560512">
                  <a:extLst>
                    <a:ext uri="{9D8B030D-6E8A-4147-A177-3AD203B41FA5}">
                      <a16:colId xmlns:a16="http://schemas.microsoft.com/office/drawing/2014/main" val="699551254"/>
                    </a:ext>
                  </a:extLst>
                </a:gridCol>
                <a:gridCol w="6120680">
                  <a:extLst>
                    <a:ext uri="{9D8B030D-6E8A-4147-A177-3AD203B41FA5}">
                      <a16:colId xmlns:a16="http://schemas.microsoft.com/office/drawing/2014/main" val="1290697458"/>
                    </a:ext>
                  </a:extLst>
                </a:gridCol>
                <a:gridCol w="3024336">
                  <a:extLst>
                    <a:ext uri="{9D8B030D-6E8A-4147-A177-3AD203B41FA5}">
                      <a16:colId xmlns:a16="http://schemas.microsoft.com/office/drawing/2014/main" val="958958340"/>
                    </a:ext>
                  </a:extLst>
                </a:gridCol>
              </a:tblGrid>
              <a:tr h="456954">
                <a:tc>
                  <a:txBody>
                    <a:bodyPr/>
                    <a:lstStyle/>
                    <a:p>
                      <a:pPr marL="88900" indent="-88900"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No.</a:t>
                      </a:r>
                      <a:endPar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8900" indent="-88900" algn="ctr"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基準素案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8900" indent="-88900" algn="ctr"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参考（平成</a:t>
                      </a:r>
                      <a:r>
                        <a:rPr kumimoji="1" lang="en-US" altLang="ja-JP"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30</a:t>
                      </a: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年度マンション総合調査）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130239"/>
                  </a:ext>
                </a:extLst>
              </a:tr>
              <a:tr h="1153709">
                <a:tc>
                  <a:txBody>
                    <a:bodyPr/>
                    <a:lstStyle/>
                    <a:p>
                      <a:pPr marL="88900" indent="-88900"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3-1</a:t>
                      </a:r>
                      <a:endPar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6213" indent="-176213" algn="l"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○管理者等が選任されていること</a:t>
                      </a:r>
                      <a:endParaRPr kumimoji="1" lang="en-US" altLang="ja-JP"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6213" indent="-176213" algn="l"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・管理者等が建物全体の管理権限を保有していること</a:t>
                      </a:r>
                    </a:p>
                    <a:p>
                      <a:pPr marL="176213" indent="-176213" algn="l"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・管理者等が複数選任され、管理者等ごとに権限が分かれている場合、</a:t>
                      </a:r>
                      <a:endParaRPr kumimoji="1" lang="en-US" altLang="ja-JP"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6213" indent="-176213" algn="l"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その全員により建物全体の管理権限が保有されていること</a:t>
                      </a: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管理者等を選任している管理組合の割合</a:t>
                      </a:r>
                      <a:endPar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94.3</a:t>
                      </a: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不明と回答した管理組合：</a:t>
                      </a:r>
                      <a:r>
                        <a:rPr kumimoji="1"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4.6</a:t>
                      </a:r>
                      <a:r>
                        <a:rPr kumimoji="1" lang="ja-JP" altLang="en-US"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7060274"/>
                  </a:ext>
                </a:extLst>
              </a:tr>
              <a:tr h="639340">
                <a:tc>
                  <a:txBody>
                    <a:bodyPr/>
                    <a:lstStyle/>
                    <a:p>
                      <a:pPr marL="176213" indent="-176213"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3-2</a:t>
                      </a:r>
                      <a:endParaRPr kumimoji="1" 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6213" indent="-176213" algn="l"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○監事が選任されていること</a:t>
                      </a: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監事を選任している管理組合の割合</a:t>
                      </a:r>
                      <a:endPar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97.7</a:t>
                      </a: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1889029"/>
                  </a:ext>
                </a:extLst>
              </a:tr>
              <a:tr h="803290">
                <a:tc>
                  <a:txBody>
                    <a:bodyPr/>
                    <a:lstStyle/>
                    <a:p>
                      <a:pPr marL="176213" indent="-176213"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3-3</a:t>
                      </a:r>
                      <a:endParaRPr kumimoji="1" 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6213" indent="-176213" algn="l"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○集会が年１回以上開催されていること</a:t>
                      </a:r>
                      <a:endParaRPr kumimoji="1" lang="en-US" altLang="ja-JP"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6213" indent="-176213" algn="l"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・議決権総数の半数以上が出席（書面又は代理人による行使を含む）していること</a:t>
                      </a: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a:t>
                      </a: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回以上総会を開催している管理組合の割合</a:t>
                      </a:r>
                      <a:endPar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98.0</a:t>
                      </a: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2290645"/>
                  </a:ext>
                </a:extLst>
              </a:tr>
              <a:tr h="1628306">
                <a:tc>
                  <a:txBody>
                    <a:bodyPr/>
                    <a:lstStyle/>
                    <a:p>
                      <a:pPr marL="88900" indent="-88900"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3-4</a:t>
                      </a:r>
                      <a:endParaRPr kumimoji="1" 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6213" indent="-176213" algn="l"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○区分所有者及び居住者の名簿を備えており、各名簿について年１回以上、内容の確認</a:t>
                      </a:r>
                      <a:endParaRPr kumimoji="1" lang="en-US" altLang="ja-JP"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6213" indent="-176213" algn="l" defTabSz="914400" rtl="0" eaLnBrk="0" fontAlgn="base" latinLnBrk="0" hangingPunct="0">
                        <a:lnSpc>
                          <a:spcPct val="100000"/>
                        </a:lnSpc>
                        <a:spcAft>
                          <a:spcPts val="0"/>
                        </a:spcAft>
                      </a:pPr>
                      <a:r>
                        <a:rPr kumimoji="1" lang="ja-JP" altLang="en-US" sz="1100" b="0" u="none" kern="100" spc="-15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（例：集会の出席・書面での行使された内容と区分所有者名簿との突合、居住者名簿と表札（ポスト）の突合　等）</a:t>
                      </a: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が</a:t>
                      </a:r>
                      <a:endParaRPr kumimoji="1" lang="en-US" altLang="ja-JP"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6213" indent="-176213" algn="l"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行われていること</a:t>
                      </a:r>
                      <a:endParaRPr kumimoji="1" lang="en-US" altLang="ja-JP"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6213" indent="-176213" algn="l" defTabSz="914400" rtl="0" eaLnBrk="0" fontAlgn="base" latinLnBrk="0" hangingPunct="0">
                        <a:lnSpc>
                          <a:spcPct val="100000"/>
                        </a:lnSpc>
                        <a:spcAft>
                          <a:spcPts val="0"/>
                        </a:spcAft>
                      </a:pP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・管理規約に、区分所有者及び居住者が変更となった場合は届け出を行うことが規定されていること</a:t>
                      </a:r>
                      <a:r>
                        <a:rPr kumimoji="1" lang="ja-JP" altLang="en-US" sz="105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endParaRPr kumimoji="1" lang="ja-JP" sz="105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8900" marR="0" lvl="0" indent="-88900" algn="l" defTabSz="914400" rtl="0" eaLnBrk="0" fontAlgn="base" latinLnBrk="0" hangingPunct="0">
                        <a:lnSpc>
                          <a:spcPct val="100000"/>
                        </a:lnSpc>
                        <a:spcBef>
                          <a:spcPts val="0"/>
                        </a:spcBef>
                        <a:spcAft>
                          <a:spcPts val="0"/>
                        </a:spcAft>
                        <a:buClrTx/>
                        <a:buSzTx/>
                        <a:buFontTx/>
                        <a:buNone/>
                        <a:tabLst/>
                        <a:defRPr/>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どちらの名簿もある管理組合の割合：</a:t>
                      </a:r>
                      <a:r>
                        <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77.3</a:t>
                      </a: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p>
                    <a:p>
                      <a:pPr marL="88900" marR="0" lvl="0" indent="-88900" algn="l" defTabSz="914400" rtl="0" eaLnBrk="0" fontAlgn="base" latinLnBrk="0" hangingPunct="0">
                        <a:lnSpc>
                          <a:spcPct val="100000"/>
                        </a:lnSpc>
                        <a:spcBef>
                          <a:spcPts val="0"/>
                        </a:spcBef>
                        <a:spcAft>
                          <a:spcPts val="0"/>
                        </a:spcAft>
                        <a:buClrTx/>
                        <a:buSzTx/>
                        <a:buFontTx/>
                        <a:buNone/>
                        <a:tabLst/>
                        <a:defRPr/>
                      </a:pPr>
                      <a:r>
                        <a:rPr kumimoji="1" lang="en-US" alt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組合員名簿のみがある管理組合の割合：</a:t>
                      </a:r>
                      <a:r>
                        <a:rPr kumimoji="1" lang="en-US" alt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7.8</a:t>
                      </a:r>
                      <a:r>
                        <a:rPr kumimoji="1" lang="ja-JP" altLang="en-US"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marR="0" lvl="0" indent="-88900" algn="l" defTabSz="914400" rtl="0" eaLnBrk="0" fontAlgn="base" latinLnBrk="0" hangingPunct="0">
                        <a:lnSpc>
                          <a:spcPct val="100000"/>
                        </a:lnSpc>
                        <a:spcBef>
                          <a:spcPts val="0"/>
                        </a:spcBef>
                        <a:spcAft>
                          <a:spcPts val="0"/>
                        </a:spcAft>
                        <a:buClrTx/>
                        <a:buSzTx/>
                        <a:buFontTx/>
                        <a:buNone/>
                        <a:tabLst/>
                        <a:defRPr/>
                      </a:pPr>
                      <a:r>
                        <a:rPr kumimoji="1" lang="ja-JP" altLang="en-US"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居住者名簿のみがある管理組合の割合：</a:t>
                      </a:r>
                      <a:r>
                        <a:rPr kumimoji="1" lang="en-US" alt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4.1</a:t>
                      </a:r>
                      <a:r>
                        <a:rPr kumimoji="1" lang="ja-JP" altLang="en-US"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marR="0" lvl="0" indent="-88900" algn="l" defTabSz="914400" rtl="0" eaLnBrk="0" fontAlgn="base" latinLnBrk="0" hangingPunct="0">
                        <a:lnSpc>
                          <a:spcPct val="100000"/>
                        </a:lnSpc>
                        <a:spcBef>
                          <a:spcPts val="0"/>
                        </a:spcBef>
                        <a:spcAft>
                          <a:spcPts val="0"/>
                        </a:spcAft>
                        <a:buClrTx/>
                        <a:buSzTx/>
                        <a:buFontTx/>
                        <a:buNone/>
                        <a:tabLst/>
                        <a:defRPr/>
                      </a:pPr>
                      <a:r>
                        <a:rPr kumimoji="1" lang="ja-JP" altLang="en-US"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いずれもない管理組合の割合：</a:t>
                      </a:r>
                      <a:r>
                        <a:rPr kumimoji="1" lang="en-US" alt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6.6</a:t>
                      </a:r>
                      <a:r>
                        <a:rPr kumimoji="1" lang="ja-JP" altLang="en-US"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ja-JP" alt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4645824"/>
                  </a:ext>
                </a:extLst>
              </a:tr>
              <a:tr h="975366">
                <a:tc>
                  <a:txBody>
                    <a:bodyPr/>
                    <a:lstStyle/>
                    <a:p>
                      <a:pPr marL="88900" indent="-88900"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3-5</a:t>
                      </a:r>
                      <a:endParaRPr kumimoji="1" 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○管理規約で「専有部分への立入り」、</a:t>
                      </a: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「修繕等の履歴情報の管理等」、</a:t>
                      </a: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「管理情報の書面提供」について、標準管理規約に照らして適切な内容が規定されていること</a:t>
                      </a:r>
                      <a:endParaRPr kumimoji="1" 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8900" marR="0" lvl="0" indent="-88900" algn="l" defTabSz="914400" rtl="0" eaLnBrk="0" fontAlgn="base" latinLnBrk="0" hangingPunct="0">
                        <a:lnSpc>
                          <a:spcPct val="100000"/>
                        </a:lnSpc>
                        <a:spcBef>
                          <a:spcPts val="0"/>
                        </a:spcBef>
                        <a:spcAft>
                          <a:spcPts val="0"/>
                        </a:spcAft>
                        <a:buClrTx/>
                        <a:buSzTx/>
                        <a:buFontTx/>
                        <a:buNone/>
                        <a:tabLst/>
                        <a:defRPr/>
                      </a:pPr>
                      <a:endParaRPr kumimoji="1" lang="ja-JP" altLang="ja-JP" sz="14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7761332"/>
                  </a:ext>
                </a:extLst>
              </a:tr>
            </a:tbl>
          </a:graphicData>
        </a:graphic>
      </p:graphicFrame>
      <p:sp>
        <p:nvSpPr>
          <p:cNvPr id="3" name="タイトル 2"/>
          <p:cNvSpPr>
            <a:spLocks noGrp="1"/>
          </p:cNvSpPr>
          <p:nvPr>
            <p:ph type="title"/>
          </p:nvPr>
        </p:nvSpPr>
        <p:spPr>
          <a:xfrm>
            <a:off x="0" y="72430"/>
            <a:ext cx="9129464" cy="476250"/>
          </a:xfrm>
        </p:spPr>
        <p:txBody>
          <a:bodyPr/>
          <a:lstStyle/>
          <a:p>
            <a:r>
              <a:rPr lang="ja-JP" altLang="en-US" sz="2800" dirty="0"/>
              <a:t>管理計画の認定基準 （素案）　③ 管理組合の運営状況</a:t>
            </a:r>
            <a:endParaRPr kumimoji="1" lang="ja-JP" altLang="en-US" sz="2800" dirty="0"/>
          </a:p>
        </p:txBody>
      </p:sp>
      <p:sp>
        <p:nvSpPr>
          <p:cNvPr id="10" name="テキスト ボックス 9"/>
          <p:cNvSpPr txBox="1"/>
          <p:nvPr/>
        </p:nvSpPr>
        <p:spPr>
          <a:xfrm>
            <a:off x="8481392" y="675096"/>
            <a:ext cx="1424608" cy="230832"/>
          </a:xfrm>
          <a:prstGeom prst="rect">
            <a:avLst/>
          </a:prstGeom>
          <a:noFill/>
        </p:spPr>
        <p:txBody>
          <a:bodyPr wrap="square" rtlCol="0">
            <a:spAutoFit/>
          </a:bodyPr>
          <a:lstStyle/>
          <a:p>
            <a:pPr algn="r"/>
            <a:r>
              <a:rPr lang="en-US" altLang="ja-JP" sz="9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900" dirty="0">
                <a:solidFill>
                  <a:schemeClr val="tx1">
                    <a:lumMod val="50000"/>
                    <a:lumOff val="50000"/>
                  </a:schemeClr>
                </a:solidFill>
                <a:latin typeface="Meiryo UI" panose="020B0604030504040204" pitchFamily="50" charset="-128"/>
                <a:ea typeface="Meiryo UI" panose="020B0604030504040204" pitchFamily="50" charset="-128"/>
              </a:rPr>
              <a:t>法</a:t>
            </a:r>
            <a:r>
              <a:rPr lang="ja-JP" altLang="en-US" sz="900">
                <a:solidFill>
                  <a:schemeClr val="tx1">
                    <a:lumMod val="50000"/>
                    <a:lumOff val="50000"/>
                  </a:schemeClr>
                </a:solidFill>
                <a:latin typeface="Meiryo UI" panose="020B0604030504040204" pitchFamily="50" charset="-128"/>
                <a:ea typeface="Meiryo UI" panose="020B0604030504040204" pitchFamily="50" charset="-128"/>
              </a:rPr>
              <a:t>５条の４関係</a:t>
            </a:r>
            <a:r>
              <a:rPr lang="en-US" altLang="ja-JP" sz="900" dirty="0">
                <a:solidFill>
                  <a:schemeClr val="tx1">
                    <a:lumMod val="50000"/>
                    <a:lumOff val="50000"/>
                  </a:schemeClr>
                </a:solidFill>
                <a:latin typeface="Meiryo UI" panose="020B0604030504040204" pitchFamily="50" charset="-128"/>
                <a:ea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pPr>
              <a:defRPr/>
            </a:pPr>
            <a:fld id="{651FC12D-27C1-4F31-90C9-A93D49E44687}" type="slidenum">
              <a:rPr lang="en-US" altLang="ja-JP" smtClean="0"/>
              <a:pPr>
                <a:defRPr/>
              </a:pPr>
              <a:t>11</a:t>
            </a:fld>
            <a:endParaRPr lang="en-US" altLang="ja-JP" dirty="0"/>
          </a:p>
        </p:txBody>
      </p:sp>
    </p:spTree>
    <p:extLst>
      <p:ext uri="{BB962C8B-B14F-4D97-AF65-F5344CB8AC3E}">
        <p14:creationId xmlns:p14="http://schemas.microsoft.com/office/powerpoint/2010/main" val="2288915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タイトル 8"/>
          <p:cNvSpPr>
            <a:spLocks noGrp="1"/>
          </p:cNvSpPr>
          <p:nvPr>
            <p:ph type="title"/>
          </p:nvPr>
        </p:nvSpPr>
        <p:spPr/>
        <p:txBody>
          <a:bodyPr/>
          <a:lstStyle/>
          <a:p>
            <a:r>
              <a:rPr lang="ja-JP" altLang="en-US" dirty="0"/>
              <a:t>マンション管理に関する無料相談　</a:t>
            </a:r>
          </a:p>
        </p:txBody>
      </p:sp>
      <p:sp>
        <p:nvSpPr>
          <p:cNvPr id="5" name="スライド番号プレースホルダー 4"/>
          <p:cNvSpPr>
            <a:spLocks noGrp="1"/>
          </p:cNvSpPr>
          <p:nvPr>
            <p:ph type="sldNum" sz="quarter" idx="12"/>
          </p:nvPr>
        </p:nvSpPr>
        <p:spPr>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4A92967-6141-4257-88AB-9949690E4CF6}" type="slidenum">
              <a:rPr kumimoji="1" lang="en-US" altLang="ja-JP" sz="1400" b="0" i="0" u="none" strike="noStrike" kern="1200" cap="none" spc="0" normalizeH="0" baseline="0" noProof="0">
                <a:ln>
                  <a:noFill/>
                </a:ln>
                <a:solidFill>
                  <a:srgbClr val="000000"/>
                </a:solidFill>
                <a:effectLst/>
                <a:uLnTx/>
                <a:uFillTx/>
                <a:latin typeface="Arial"/>
                <a:ea typeface="ＭＳ Ｐゴシック"/>
                <a:cs typeface="Tahoma" panose="020B060403050404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1" lang="en-US" altLang="ja-JP" sz="1400" b="0" i="0" u="none" strike="noStrike" kern="1200" cap="none" spc="0" normalizeH="0" baseline="0" noProof="0">
              <a:ln>
                <a:noFill/>
              </a:ln>
              <a:solidFill>
                <a:srgbClr val="000000"/>
              </a:solidFill>
              <a:effectLst/>
              <a:uLnTx/>
              <a:uFillTx/>
              <a:latin typeface="Arial"/>
              <a:ea typeface="ＭＳ Ｐゴシック"/>
              <a:cs typeface="Tahoma" panose="020B0604030504040204" pitchFamily="34" charset="0"/>
            </a:endParaRPr>
          </a:p>
        </p:txBody>
      </p:sp>
      <p:sp>
        <p:nvSpPr>
          <p:cNvPr id="6" name="テキスト ボックス 11"/>
          <p:cNvSpPr txBox="1">
            <a:spLocks noChangeArrowheads="1"/>
          </p:cNvSpPr>
          <p:nvPr/>
        </p:nvSpPr>
        <p:spPr bwMode="auto">
          <a:xfrm>
            <a:off x="272480" y="966926"/>
            <a:ext cx="9361040" cy="5702433"/>
          </a:xfrm>
          <a:prstGeom prst="roundRect">
            <a:avLst>
              <a:gd name="adj" fmla="val 3918"/>
            </a:avLst>
          </a:prstGeom>
          <a:solidFill>
            <a:srgbClr val="FECEE3"/>
          </a:solidFill>
          <a:ln>
            <a:noFill/>
            <a:headEnd/>
            <a:tailEnd/>
          </a:ln>
        </p:spPr>
        <p:style>
          <a:lnRef idx="2">
            <a:schemeClr val="accent6"/>
          </a:lnRef>
          <a:fillRef idx="1">
            <a:schemeClr val="lt1"/>
          </a:fillRef>
          <a:effectRef idx="0">
            <a:schemeClr val="accent6"/>
          </a:effectRef>
          <a:fontRef idx="minor">
            <a:schemeClr val="dk1"/>
          </a:fontRef>
        </p:style>
        <p:txBody>
          <a:bodyPr wrap="square">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マンションの</a:t>
            </a:r>
            <a:r>
              <a:rPr kumimoji="1" lang="ja-JP" altLang="en-US" sz="2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管理</a:t>
            </a:r>
            <a:r>
              <a:rPr kumimoji="1" lang="ja-JP" altLang="en-US"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2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維持・修繕</a:t>
            </a:r>
            <a:r>
              <a:rPr kumimoji="1" lang="ja-JP" altLang="en-US"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に関する</a:t>
            </a:r>
            <a:r>
              <a:rPr kumimoji="1" lang="ja-JP" altLang="en-US" sz="2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ご相談</a:t>
            </a:r>
            <a:r>
              <a:rPr kumimoji="1" lang="ja-JP" altLang="en-US"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は、</a:t>
            </a:r>
            <a:endParaRPr kumimoji="1" lang="en-US" altLang="ja-JP"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2800" b="1" i="0"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　　　　　　　　</a:t>
            </a:r>
            <a:r>
              <a:rPr kumimoji="1" lang="ja-JP" altLang="en-US" sz="2800" b="1" i="0" u="sng"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（公財）マンション管理センター</a:t>
            </a:r>
            <a:r>
              <a:rPr kumimoji="1" lang="ja-JP" altLang="en-US"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へ</a:t>
            </a:r>
            <a:endParaRPr kumimoji="1" lang="en-US" altLang="ja-JP"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200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東京本部</a:t>
            </a:r>
            <a:r>
              <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○管理組合運営、管理規約等のご相談　　</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０３（３２２２）１５１７ </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○建物・設備の維持管理のご相談　　 　　　</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０３（３２２２）１５１９ </a:t>
            </a:r>
          </a:p>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大阪支部</a:t>
            </a:r>
            <a:r>
              <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○マンションの適正な管理についての相談等</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０６（４７０６）７５６０ </a:t>
            </a:r>
          </a:p>
        </p:txBody>
      </p:sp>
      <p:sp>
        <p:nvSpPr>
          <p:cNvPr id="3" name="テキスト ボックス 2"/>
          <p:cNvSpPr txBox="1"/>
          <p:nvPr/>
        </p:nvSpPr>
        <p:spPr>
          <a:xfrm>
            <a:off x="1208584" y="5085184"/>
            <a:ext cx="8208912" cy="1425005"/>
          </a:xfrm>
          <a:prstGeom prst="rect">
            <a:avLst/>
          </a:prstGeom>
          <a:noFill/>
        </p:spPr>
        <p:txBody>
          <a:bodyPr wrap="square" rtlCol="0">
            <a:spAutoFit/>
          </a:bodyPr>
          <a:lstStyle/>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16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日常の管理組合運営や建物・設備の維持管理等に関して困ったこと、分からないこと等について</a:t>
            </a:r>
            <a:endParaRPr kumimoji="1" lang="en-US" altLang="ja-JP" sz="16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16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電話、面談、メール等によりご相談をお受けし、マンション標準管理規約やマンション管理に関する</a:t>
            </a:r>
            <a:endParaRPr kumimoji="1" lang="en-US" altLang="ja-JP" sz="16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16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法令等を参考にして、</a:t>
            </a:r>
            <a:r>
              <a:rPr kumimoji="1" lang="ja-JP" altLang="en-US"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公平・中立的な立場でアドバイス</a:t>
            </a:r>
            <a:r>
              <a:rPr kumimoji="1" lang="ja-JP" altLang="en-US" sz="16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させていただきます。</a:t>
            </a:r>
            <a:endParaRPr kumimoji="1" lang="en-US" altLang="ja-JP" sz="16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ts val="6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　　　　　　　　</a:t>
            </a:r>
            <a:endParaRPr kumimoji="1" lang="en-US" altLang="ja-JP" sz="5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　　　　　　　　　　受付時間：</a:t>
            </a:r>
            <a:r>
              <a:rPr kumimoji="1" lang="ja-JP" altLang="en-US" b="1" i="0" u="sng"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９：３０～１７：００</a:t>
            </a:r>
            <a:r>
              <a:rPr kumimoji="1" lang="ja-JP" altLang="en-US" sz="11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rPr>
              <a:t>（土日祝休日、年末年始除く）</a:t>
            </a:r>
            <a:endParaRPr kumimoji="1" lang="ja-JP" altLang="en-US" sz="2400" b="1"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5273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3"/>
          <a:stretch>
            <a:fillRect/>
          </a:stretch>
        </p:blipFill>
        <p:spPr>
          <a:xfrm>
            <a:off x="6638248" y="5904801"/>
            <a:ext cx="1097280" cy="822960"/>
          </a:xfrm>
          <a:prstGeom prst="rect">
            <a:avLst/>
          </a:prstGeom>
        </p:spPr>
      </p:pic>
      <p:pic>
        <p:nvPicPr>
          <p:cNvPr id="3" name="図 2"/>
          <p:cNvPicPr>
            <a:picLocks noChangeAspect="1"/>
          </p:cNvPicPr>
          <p:nvPr/>
        </p:nvPicPr>
        <p:blipFill>
          <a:blip r:embed="rId4"/>
          <a:stretch>
            <a:fillRect/>
          </a:stretch>
        </p:blipFill>
        <p:spPr>
          <a:xfrm>
            <a:off x="7815887" y="4682840"/>
            <a:ext cx="1417320" cy="792480"/>
          </a:xfrm>
          <a:prstGeom prst="rect">
            <a:avLst/>
          </a:prstGeom>
        </p:spPr>
      </p:pic>
      <p:pic>
        <p:nvPicPr>
          <p:cNvPr id="2" name="図 1"/>
          <p:cNvPicPr>
            <a:picLocks noChangeAspect="1"/>
          </p:cNvPicPr>
          <p:nvPr/>
        </p:nvPicPr>
        <p:blipFill>
          <a:blip r:embed="rId5"/>
          <a:stretch>
            <a:fillRect/>
          </a:stretch>
        </p:blipFill>
        <p:spPr>
          <a:xfrm>
            <a:off x="6631445" y="4696039"/>
            <a:ext cx="1089660" cy="800100"/>
          </a:xfrm>
          <a:prstGeom prst="rect">
            <a:avLst/>
          </a:prstGeom>
        </p:spPr>
      </p:pic>
      <p:grpSp>
        <p:nvGrpSpPr>
          <p:cNvPr id="60" name="グループ化 59"/>
          <p:cNvGrpSpPr/>
          <p:nvPr/>
        </p:nvGrpSpPr>
        <p:grpSpPr>
          <a:xfrm>
            <a:off x="0" y="315289"/>
            <a:ext cx="9907200" cy="593431"/>
            <a:chOff x="0" y="51834"/>
            <a:chExt cx="9907200" cy="593431"/>
          </a:xfrm>
        </p:grpSpPr>
        <p:sp>
          <p:nvSpPr>
            <p:cNvPr id="61" name="正方形/長方形 60"/>
            <p:cNvSpPr/>
            <p:nvPr userDrawn="1"/>
          </p:nvSpPr>
          <p:spPr>
            <a:xfrm>
              <a:off x="0" y="380276"/>
              <a:ext cx="9907200" cy="145639"/>
            </a:xfrm>
            <a:prstGeom prst="rect">
              <a:avLst/>
            </a:prstGeom>
            <a:solidFill>
              <a:schemeClr val="bg1">
                <a:lumMod val="95000"/>
              </a:schemeClr>
            </a:solidFill>
            <a:ln w="3175" cap="sq">
              <a:solidFill>
                <a:schemeClr val="bg1">
                  <a:lumMod val="95000"/>
                </a:schemeClr>
              </a:solid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2" name="グループ化 61"/>
            <p:cNvGrpSpPr/>
            <p:nvPr userDrawn="1"/>
          </p:nvGrpSpPr>
          <p:grpSpPr>
            <a:xfrm>
              <a:off x="9590454" y="51834"/>
              <a:ext cx="238043" cy="506370"/>
              <a:chOff x="9628550" y="116633"/>
              <a:chExt cx="238043" cy="506370"/>
            </a:xfrm>
          </p:grpSpPr>
          <p:sp>
            <p:nvSpPr>
              <p:cNvPr id="121" name="角丸四角形 120"/>
              <p:cNvSpPr/>
              <p:nvPr userDrawn="1"/>
            </p:nvSpPr>
            <p:spPr>
              <a:xfrm>
                <a:off x="9628550" y="116633"/>
                <a:ext cx="238043" cy="506370"/>
              </a:xfrm>
              <a:prstGeom prst="roundRect">
                <a:avLst>
                  <a:gd name="adj" fmla="val 7966"/>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2" name="グループ化 121"/>
              <p:cNvGrpSpPr/>
              <p:nvPr userDrawn="1"/>
            </p:nvGrpSpPr>
            <p:grpSpPr>
              <a:xfrm>
                <a:off x="9736769" y="538970"/>
                <a:ext cx="126480" cy="31531"/>
                <a:chOff x="9736769" y="500482"/>
                <a:chExt cx="126480" cy="31531"/>
              </a:xfrm>
            </p:grpSpPr>
            <p:grpSp>
              <p:nvGrpSpPr>
                <p:cNvPr id="262" name="グループ化 261"/>
                <p:cNvGrpSpPr/>
                <p:nvPr userDrawn="1"/>
              </p:nvGrpSpPr>
              <p:grpSpPr>
                <a:xfrm>
                  <a:off x="9736769" y="500482"/>
                  <a:ext cx="126480" cy="13880"/>
                  <a:chOff x="9732588" y="596100"/>
                  <a:chExt cx="126480" cy="24588"/>
                </a:xfrm>
              </p:grpSpPr>
              <p:sp>
                <p:nvSpPr>
                  <p:cNvPr id="264" name="正方形/長方形 263"/>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5" name="正方形/長方形 264"/>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63" name="正方形/長方形 262"/>
                <p:cNvSpPr/>
                <p:nvPr userDrawn="1"/>
              </p:nvSpPr>
              <p:spPr>
                <a:xfrm>
                  <a:off x="9771115" y="518133"/>
                  <a:ext cx="24589" cy="13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3" name="グループ化 122"/>
              <p:cNvGrpSpPr/>
              <p:nvPr userDrawn="1"/>
            </p:nvGrpSpPr>
            <p:grpSpPr>
              <a:xfrm>
                <a:off x="9702418" y="462778"/>
                <a:ext cx="160831" cy="65051"/>
                <a:chOff x="9702418" y="500482"/>
                <a:chExt cx="160831" cy="65051"/>
              </a:xfrm>
            </p:grpSpPr>
            <p:grpSp>
              <p:nvGrpSpPr>
                <p:cNvPr id="248" name="グループ化 247"/>
                <p:cNvGrpSpPr/>
                <p:nvPr userDrawn="1"/>
              </p:nvGrpSpPr>
              <p:grpSpPr>
                <a:xfrm>
                  <a:off x="9771115" y="534800"/>
                  <a:ext cx="92134" cy="13880"/>
                  <a:chOff x="9766934" y="596100"/>
                  <a:chExt cx="92134" cy="24588"/>
                </a:xfrm>
              </p:grpSpPr>
              <p:sp>
                <p:nvSpPr>
                  <p:cNvPr id="260" name="正方形/長方形 259"/>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1" name="正方形/長方形 260"/>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9" name="グループ化 248"/>
                <p:cNvGrpSpPr/>
                <p:nvPr userDrawn="1"/>
              </p:nvGrpSpPr>
              <p:grpSpPr>
                <a:xfrm>
                  <a:off x="9736769" y="551653"/>
                  <a:ext cx="93481" cy="13880"/>
                  <a:chOff x="9732588" y="596100"/>
                  <a:chExt cx="93481" cy="24588"/>
                </a:xfrm>
              </p:grpSpPr>
              <p:sp>
                <p:nvSpPr>
                  <p:cNvPr id="258" name="正方形/長方形 257"/>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9" name="正方形/長方形 258"/>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50" name="グループ化 249"/>
                <p:cNvGrpSpPr/>
                <p:nvPr userDrawn="1"/>
              </p:nvGrpSpPr>
              <p:grpSpPr>
                <a:xfrm>
                  <a:off x="9771115" y="500482"/>
                  <a:ext cx="92134" cy="13880"/>
                  <a:chOff x="9766934" y="596100"/>
                  <a:chExt cx="92134" cy="24588"/>
                </a:xfrm>
              </p:grpSpPr>
              <p:sp>
                <p:nvSpPr>
                  <p:cNvPr id="255" name="正方形/長方形 254"/>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6" name="正方形/長方形 255"/>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7" name="正方形/長方形 256"/>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51" name="グループ化 250"/>
                <p:cNvGrpSpPr/>
                <p:nvPr userDrawn="1"/>
              </p:nvGrpSpPr>
              <p:grpSpPr>
                <a:xfrm>
                  <a:off x="9702418" y="518133"/>
                  <a:ext cx="127832" cy="13880"/>
                  <a:chOff x="9698237" y="596100"/>
                  <a:chExt cx="127832" cy="24588"/>
                </a:xfrm>
              </p:grpSpPr>
              <p:sp>
                <p:nvSpPr>
                  <p:cNvPr id="252" name="正方形/長方形 251"/>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3" name="正方形/長方形 252"/>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4" name="正方形/長方形 253"/>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24" name="グループ化 123"/>
              <p:cNvGrpSpPr/>
              <p:nvPr userDrawn="1"/>
            </p:nvGrpSpPr>
            <p:grpSpPr>
              <a:xfrm>
                <a:off x="9702418" y="387233"/>
                <a:ext cx="160831" cy="65051"/>
                <a:chOff x="9702418" y="500482"/>
                <a:chExt cx="160831" cy="65051"/>
              </a:xfrm>
            </p:grpSpPr>
            <p:grpSp>
              <p:nvGrpSpPr>
                <p:cNvPr id="234" name="グループ化 233"/>
                <p:cNvGrpSpPr/>
                <p:nvPr userDrawn="1"/>
              </p:nvGrpSpPr>
              <p:grpSpPr>
                <a:xfrm>
                  <a:off x="9702418" y="534800"/>
                  <a:ext cx="160831" cy="13880"/>
                  <a:chOff x="9698237" y="596100"/>
                  <a:chExt cx="160831" cy="24588"/>
                </a:xfrm>
              </p:grpSpPr>
              <p:sp>
                <p:nvSpPr>
                  <p:cNvPr id="244" name="正方形/長方形 243"/>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5" name="正方形/長方形 244"/>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6" name="正方形/長方形 245"/>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7" name="正方形/長方形 246"/>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35" name="正方形/長方形 234"/>
                <p:cNvSpPr/>
                <p:nvPr userDrawn="1"/>
              </p:nvSpPr>
              <p:spPr>
                <a:xfrm>
                  <a:off x="9771115" y="551653"/>
                  <a:ext cx="24589" cy="13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6" name="グループ化 235"/>
                <p:cNvGrpSpPr/>
                <p:nvPr userDrawn="1"/>
              </p:nvGrpSpPr>
              <p:grpSpPr>
                <a:xfrm>
                  <a:off x="9736769" y="500482"/>
                  <a:ext cx="126480" cy="13880"/>
                  <a:chOff x="9732588" y="596100"/>
                  <a:chExt cx="126480" cy="24588"/>
                </a:xfrm>
              </p:grpSpPr>
              <p:sp>
                <p:nvSpPr>
                  <p:cNvPr id="241" name="正方形/長方形 240"/>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2" name="正方形/長方形 241"/>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3" name="正方形/長方形 242"/>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37" name="グループ化 236"/>
                <p:cNvGrpSpPr/>
                <p:nvPr userDrawn="1"/>
              </p:nvGrpSpPr>
              <p:grpSpPr>
                <a:xfrm>
                  <a:off x="9702418" y="518133"/>
                  <a:ext cx="127832" cy="13880"/>
                  <a:chOff x="9698237" y="596100"/>
                  <a:chExt cx="127832" cy="24588"/>
                </a:xfrm>
              </p:grpSpPr>
              <p:sp>
                <p:nvSpPr>
                  <p:cNvPr id="238" name="正方形/長方形 237"/>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9" name="正方形/長方形 238"/>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0" name="正方形/長方形 239"/>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25" name="グループ化 124"/>
              <p:cNvGrpSpPr/>
              <p:nvPr userDrawn="1"/>
            </p:nvGrpSpPr>
            <p:grpSpPr>
              <a:xfrm>
                <a:off x="9702418" y="311041"/>
                <a:ext cx="160831" cy="65051"/>
                <a:chOff x="9702418" y="500482"/>
                <a:chExt cx="160831" cy="65051"/>
              </a:xfrm>
            </p:grpSpPr>
            <p:grpSp>
              <p:nvGrpSpPr>
                <p:cNvPr id="218" name="グループ化 217"/>
                <p:cNvGrpSpPr/>
                <p:nvPr userDrawn="1"/>
              </p:nvGrpSpPr>
              <p:grpSpPr>
                <a:xfrm>
                  <a:off x="9702418" y="534800"/>
                  <a:ext cx="127832" cy="13880"/>
                  <a:chOff x="9698237" y="596100"/>
                  <a:chExt cx="127832" cy="24588"/>
                </a:xfrm>
              </p:grpSpPr>
              <p:sp>
                <p:nvSpPr>
                  <p:cNvPr id="231" name="正方形/長方形 230"/>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2" name="正方形/長方形 231"/>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3" name="正方形/長方形 232"/>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19" name="グループ化 218"/>
                <p:cNvGrpSpPr/>
                <p:nvPr userDrawn="1"/>
              </p:nvGrpSpPr>
              <p:grpSpPr>
                <a:xfrm>
                  <a:off x="9702418" y="551653"/>
                  <a:ext cx="160831" cy="13880"/>
                  <a:chOff x="9698237" y="596100"/>
                  <a:chExt cx="160831" cy="24588"/>
                </a:xfrm>
              </p:grpSpPr>
              <p:sp>
                <p:nvSpPr>
                  <p:cNvPr id="227" name="正方形/長方形 226"/>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 name="正方形/長方形 227"/>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9" name="正方形/長方形 228"/>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0" name="正方形/長方形 229"/>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20" name="グループ化 219"/>
                <p:cNvGrpSpPr/>
                <p:nvPr userDrawn="1"/>
              </p:nvGrpSpPr>
              <p:grpSpPr>
                <a:xfrm>
                  <a:off x="9702418" y="500482"/>
                  <a:ext cx="127832" cy="13880"/>
                  <a:chOff x="9698237" y="596100"/>
                  <a:chExt cx="127832" cy="24588"/>
                </a:xfrm>
              </p:grpSpPr>
              <p:sp>
                <p:nvSpPr>
                  <p:cNvPr id="224" name="正方形/長方形 223"/>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5" name="正方形/長方形 224"/>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6" name="正方形/長方形 225"/>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21" name="グループ化 220"/>
                <p:cNvGrpSpPr/>
                <p:nvPr userDrawn="1"/>
              </p:nvGrpSpPr>
              <p:grpSpPr>
                <a:xfrm>
                  <a:off x="9736769" y="518133"/>
                  <a:ext cx="126480" cy="13880"/>
                  <a:chOff x="9732588" y="596100"/>
                  <a:chExt cx="126480" cy="24588"/>
                </a:xfrm>
              </p:grpSpPr>
              <p:sp>
                <p:nvSpPr>
                  <p:cNvPr id="222" name="正方形/長方形 221"/>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3" name="正方形/長方形 222"/>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26" name="グループ化 125"/>
              <p:cNvGrpSpPr/>
              <p:nvPr userDrawn="1"/>
            </p:nvGrpSpPr>
            <p:grpSpPr>
              <a:xfrm>
                <a:off x="9633520" y="236466"/>
                <a:ext cx="229729" cy="65051"/>
                <a:chOff x="9633520" y="500482"/>
                <a:chExt cx="229729" cy="65051"/>
              </a:xfrm>
            </p:grpSpPr>
            <p:grpSp>
              <p:nvGrpSpPr>
                <p:cNvPr id="198" name="グループ化 197"/>
                <p:cNvGrpSpPr/>
                <p:nvPr userDrawn="1"/>
              </p:nvGrpSpPr>
              <p:grpSpPr>
                <a:xfrm>
                  <a:off x="9702418" y="534800"/>
                  <a:ext cx="127832" cy="13880"/>
                  <a:chOff x="9698237" y="596100"/>
                  <a:chExt cx="127832" cy="24588"/>
                </a:xfrm>
              </p:grpSpPr>
              <p:sp>
                <p:nvSpPr>
                  <p:cNvPr id="215" name="正方形/長方形 214"/>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6" name="正方形/長方形 215"/>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7" name="正方形/長方形 216"/>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9" name="グループ化 198"/>
                <p:cNvGrpSpPr/>
                <p:nvPr userDrawn="1"/>
              </p:nvGrpSpPr>
              <p:grpSpPr>
                <a:xfrm>
                  <a:off x="9633520" y="551653"/>
                  <a:ext cx="229729" cy="13880"/>
                  <a:chOff x="9629339" y="596100"/>
                  <a:chExt cx="229729" cy="24588"/>
                </a:xfrm>
              </p:grpSpPr>
              <p:sp>
                <p:nvSpPr>
                  <p:cNvPr id="211" name="正方形/長方形 210"/>
                  <p:cNvSpPr/>
                  <p:nvPr userDrawn="1"/>
                </p:nvSpPr>
                <p:spPr>
                  <a:xfrm>
                    <a:off x="962933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2" name="正方形/長方形 211"/>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3" name="正方形/長方形 212"/>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正方形/長方形 213"/>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00" name="グループ化 199"/>
                <p:cNvGrpSpPr/>
                <p:nvPr userDrawn="1"/>
              </p:nvGrpSpPr>
              <p:grpSpPr>
                <a:xfrm>
                  <a:off x="9633520" y="500482"/>
                  <a:ext cx="229729" cy="13880"/>
                  <a:chOff x="9629339" y="596100"/>
                  <a:chExt cx="229729" cy="24588"/>
                </a:xfrm>
              </p:grpSpPr>
              <p:sp>
                <p:nvSpPr>
                  <p:cNvPr id="206" name="正方形/長方形 205"/>
                  <p:cNvSpPr/>
                  <p:nvPr userDrawn="1"/>
                </p:nvSpPr>
                <p:spPr>
                  <a:xfrm>
                    <a:off x="962933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 name="正方形/長方形 206"/>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8" name="正方形/長方形 207"/>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正方形/長方形 208"/>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正方形/長方形 209"/>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01" name="グループ化 200"/>
                <p:cNvGrpSpPr/>
                <p:nvPr userDrawn="1"/>
              </p:nvGrpSpPr>
              <p:grpSpPr>
                <a:xfrm>
                  <a:off x="9667872" y="518133"/>
                  <a:ext cx="195377" cy="13880"/>
                  <a:chOff x="9663691" y="596100"/>
                  <a:chExt cx="195377" cy="24588"/>
                </a:xfrm>
              </p:grpSpPr>
              <p:sp>
                <p:nvSpPr>
                  <p:cNvPr id="202" name="正方形/長方形 201"/>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正方形/長方形 202"/>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 name="正方形/長方形 203"/>
                  <p:cNvSpPr/>
                  <p:nvPr userDrawn="1"/>
                </p:nvSpPr>
                <p:spPr>
                  <a:xfrm>
                    <a:off x="9663691"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正方形/長方形 204"/>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27" name="グループ化 126"/>
              <p:cNvGrpSpPr/>
              <p:nvPr userDrawn="1"/>
            </p:nvGrpSpPr>
            <p:grpSpPr>
              <a:xfrm>
                <a:off x="9633520" y="160274"/>
                <a:ext cx="229729" cy="65051"/>
                <a:chOff x="9633520" y="500482"/>
                <a:chExt cx="229729" cy="65051"/>
              </a:xfrm>
            </p:grpSpPr>
            <p:grpSp>
              <p:nvGrpSpPr>
                <p:cNvPr id="177" name="グループ化 176"/>
                <p:cNvGrpSpPr/>
                <p:nvPr userDrawn="1"/>
              </p:nvGrpSpPr>
              <p:grpSpPr>
                <a:xfrm>
                  <a:off x="9633520" y="534800"/>
                  <a:ext cx="229729" cy="13880"/>
                  <a:chOff x="9629339" y="596100"/>
                  <a:chExt cx="229729" cy="24588"/>
                </a:xfrm>
              </p:grpSpPr>
              <p:sp>
                <p:nvSpPr>
                  <p:cNvPr id="194" name="正方形/長方形 193"/>
                  <p:cNvSpPr/>
                  <p:nvPr userDrawn="1"/>
                </p:nvSpPr>
                <p:spPr>
                  <a:xfrm>
                    <a:off x="962933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5" name="正方形/長方形 194"/>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6" name="正方形/長方形 195"/>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正方形/長方形 196"/>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8" name="グループ化 177"/>
                <p:cNvGrpSpPr/>
                <p:nvPr userDrawn="1"/>
              </p:nvGrpSpPr>
              <p:grpSpPr>
                <a:xfrm>
                  <a:off x="9667872" y="551653"/>
                  <a:ext cx="195377" cy="13880"/>
                  <a:chOff x="9663691" y="596100"/>
                  <a:chExt cx="195377" cy="24588"/>
                </a:xfrm>
              </p:grpSpPr>
              <p:sp>
                <p:nvSpPr>
                  <p:cNvPr id="190" name="正方形/長方形 189"/>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正方形/長方形 190"/>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正方形/長方形 191"/>
                  <p:cNvSpPr/>
                  <p:nvPr userDrawn="1"/>
                </p:nvSpPr>
                <p:spPr>
                  <a:xfrm>
                    <a:off x="9663691"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正方形/長方形 192"/>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9" name="グループ化 178"/>
                <p:cNvGrpSpPr/>
                <p:nvPr userDrawn="1"/>
              </p:nvGrpSpPr>
              <p:grpSpPr>
                <a:xfrm>
                  <a:off x="9633520" y="500482"/>
                  <a:ext cx="196730" cy="13880"/>
                  <a:chOff x="9629339" y="596100"/>
                  <a:chExt cx="196730" cy="24588"/>
                </a:xfrm>
              </p:grpSpPr>
              <p:sp>
                <p:nvSpPr>
                  <p:cNvPr id="186" name="正方形/長方形 185"/>
                  <p:cNvSpPr/>
                  <p:nvPr userDrawn="1"/>
                </p:nvSpPr>
                <p:spPr>
                  <a:xfrm>
                    <a:off x="962933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正方形/長方形 186"/>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正方形/長方形 187"/>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正方形/長方形 188"/>
                  <p:cNvSpPr/>
                  <p:nvPr userDrawn="1"/>
                </p:nvSpPr>
                <p:spPr>
                  <a:xfrm>
                    <a:off x="969823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0" name="グループ化 179"/>
                <p:cNvGrpSpPr/>
                <p:nvPr userDrawn="1"/>
              </p:nvGrpSpPr>
              <p:grpSpPr>
                <a:xfrm>
                  <a:off x="9667872" y="518133"/>
                  <a:ext cx="195377" cy="13880"/>
                  <a:chOff x="9663691" y="596100"/>
                  <a:chExt cx="195377" cy="24588"/>
                </a:xfrm>
              </p:grpSpPr>
              <p:sp>
                <p:nvSpPr>
                  <p:cNvPr id="181" name="正方形/長方形 180"/>
                  <p:cNvSpPr/>
                  <p:nvPr userDrawn="1"/>
                </p:nvSpPr>
                <p:spPr>
                  <a:xfrm>
                    <a:off x="973258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正方形/長方形 181"/>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正方形/長方形 182"/>
                  <p:cNvSpPr/>
                  <p:nvPr userDrawn="1"/>
                </p:nvSpPr>
                <p:spPr>
                  <a:xfrm>
                    <a:off x="9801480"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 name="正方形/長方形 183"/>
                  <p:cNvSpPr/>
                  <p:nvPr userDrawn="1"/>
                </p:nvSpPr>
                <p:spPr>
                  <a:xfrm>
                    <a:off x="9663691"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正方形/長方形 184"/>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28" name="グループ化 127"/>
              <p:cNvGrpSpPr/>
              <p:nvPr userDrawn="1"/>
            </p:nvGrpSpPr>
            <p:grpSpPr>
              <a:xfrm>
                <a:off x="9658348" y="129322"/>
                <a:ext cx="204901" cy="21222"/>
                <a:chOff x="9658348" y="544311"/>
                <a:chExt cx="204901" cy="21222"/>
              </a:xfrm>
            </p:grpSpPr>
            <p:grpSp>
              <p:nvGrpSpPr>
                <p:cNvPr id="129" name="グループ化 128"/>
                <p:cNvGrpSpPr/>
                <p:nvPr userDrawn="1"/>
              </p:nvGrpSpPr>
              <p:grpSpPr>
                <a:xfrm>
                  <a:off x="9658348" y="544311"/>
                  <a:ext cx="204901" cy="13889"/>
                  <a:chOff x="9654167" y="612947"/>
                  <a:chExt cx="204901" cy="24604"/>
                </a:xfrm>
              </p:grpSpPr>
              <p:sp>
                <p:nvSpPr>
                  <p:cNvPr id="171" name="正方形/長方形 170"/>
                  <p:cNvSpPr/>
                  <p:nvPr userDrawn="1"/>
                </p:nvSpPr>
                <p:spPr>
                  <a:xfrm>
                    <a:off x="9701347" y="612954"/>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2" name="正方形/長方形 171"/>
                  <p:cNvSpPr/>
                  <p:nvPr userDrawn="1"/>
                </p:nvSpPr>
                <p:spPr>
                  <a:xfrm>
                    <a:off x="9766934" y="612954"/>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3" name="正方形/長方形 172"/>
                  <p:cNvSpPr/>
                  <p:nvPr userDrawn="1"/>
                </p:nvSpPr>
                <p:spPr>
                  <a:xfrm>
                    <a:off x="9813385" y="612947"/>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4" name="正方形/長方形 173"/>
                  <p:cNvSpPr/>
                  <p:nvPr userDrawn="1"/>
                </p:nvSpPr>
                <p:spPr>
                  <a:xfrm>
                    <a:off x="9654167" y="612954"/>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5" name="正方形/長方形 174"/>
                  <p:cNvSpPr/>
                  <p:nvPr userDrawn="1"/>
                </p:nvSpPr>
                <p:spPr>
                  <a:xfrm>
                    <a:off x="9676808" y="612954"/>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userDrawn="1"/>
                </p:nvSpPr>
                <p:spPr>
                  <a:xfrm>
                    <a:off x="9834479" y="612963"/>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0" name="グループ化 129"/>
                <p:cNvGrpSpPr/>
                <p:nvPr userDrawn="1"/>
              </p:nvGrpSpPr>
              <p:grpSpPr>
                <a:xfrm>
                  <a:off x="9658348" y="551653"/>
                  <a:ext cx="204901" cy="13880"/>
                  <a:chOff x="9654167" y="596100"/>
                  <a:chExt cx="204901" cy="24588"/>
                </a:xfrm>
              </p:grpSpPr>
              <p:sp>
                <p:nvSpPr>
                  <p:cNvPr id="133" name="正方形/長方形 132"/>
                  <p:cNvSpPr/>
                  <p:nvPr userDrawn="1"/>
                </p:nvSpPr>
                <p:spPr>
                  <a:xfrm>
                    <a:off x="970134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正方形/長方形 133"/>
                  <p:cNvSpPr/>
                  <p:nvPr userDrawn="1"/>
                </p:nvSpPr>
                <p:spPr>
                  <a:xfrm>
                    <a:off x="9766934"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正方形/長方形 135"/>
                  <p:cNvSpPr/>
                  <p:nvPr userDrawn="1"/>
                </p:nvSpPr>
                <p:spPr>
                  <a:xfrm>
                    <a:off x="9813385"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p:cNvSpPr/>
                  <p:nvPr userDrawn="1"/>
                </p:nvSpPr>
                <p:spPr>
                  <a:xfrm>
                    <a:off x="9654167"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正方形/長方形 167"/>
                  <p:cNvSpPr/>
                  <p:nvPr userDrawn="1"/>
                </p:nvSpPr>
                <p:spPr>
                  <a:xfrm>
                    <a:off x="9676808"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userDrawn="1"/>
                </p:nvSpPr>
                <p:spPr>
                  <a:xfrm>
                    <a:off x="9834479" y="596100"/>
                    <a:ext cx="24589"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63" name="正方形/長方形 62"/>
            <p:cNvSpPr/>
            <p:nvPr userDrawn="1"/>
          </p:nvSpPr>
          <p:spPr>
            <a:xfrm>
              <a:off x="0" y="599546"/>
              <a:ext cx="9907200" cy="45719"/>
            </a:xfrm>
            <a:prstGeom prst="rect">
              <a:avLst/>
            </a:prstGeom>
            <a:solidFill>
              <a:schemeClr val="bg1">
                <a:lumMod val="50000"/>
              </a:schemeClr>
            </a:solidFill>
            <a:ln w="3175" cap="sq">
              <a:solidFill>
                <a:schemeClr val="bg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userDrawn="1"/>
          </p:nvSpPr>
          <p:spPr>
            <a:xfrm>
              <a:off x="0" y="525915"/>
              <a:ext cx="9907200" cy="73631"/>
            </a:xfrm>
            <a:prstGeom prst="rect">
              <a:avLst/>
            </a:prstGeom>
            <a:solidFill>
              <a:schemeClr val="bg1">
                <a:lumMod val="75000"/>
              </a:schemeClr>
            </a:solidFill>
            <a:ln w="3175" cap="sq">
              <a:solidFill>
                <a:schemeClr val="bg1">
                  <a:lumMod val="75000"/>
                </a:schemeClr>
              </a:solid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6" name="グループ化 65"/>
            <p:cNvGrpSpPr/>
            <p:nvPr userDrawn="1"/>
          </p:nvGrpSpPr>
          <p:grpSpPr>
            <a:xfrm>
              <a:off x="9319940" y="291601"/>
              <a:ext cx="313580" cy="289748"/>
              <a:chOff x="9259225" y="332657"/>
              <a:chExt cx="313580" cy="289748"/>
            </a:xfrm>
          </p:grpSpPr>
          <p:sp>
            <p:nvSpPr>
              <p:cNvPr id="75" name="角丸四角形 74"/>
              <p:cNvSpPr/>
              <p:nvPr userDrawn="1"/>
            </p:nvSpPr>
            <p:spPr>
              <a:xfrm>
                <a:off x="9259225" y="332657"/>
                <a:ext cx="313580" cy="289748"/>
              </a:xfrm>
              <a:prstGeom prst="roundRect">
                <a:avLst>
                  <a:gd name="adj" fmla="val 4659"/>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6" name="グループ化 75"/>
              <p:cNvGrpSpPr/>
              <p:nvPr userDrawn="1"/>
            </p:nvGrpSpPr>
            <p:grpSpPr>
              <a:xfrm>
                <a:off x="9273480" y="354085"/>
                <a:ext cx="288024" cy="24588"/>
                <a:chOff x="9273480" y="354085"/>
                <a:chExt cx="288024" cy="24588"/>
              </a:xfrm>
            </p:grpSpPr>
            <p:sp>
              <p:nvSpPr>
                <p:cNvPr id="107" name="正方形/長方形 106"/>
                <p:cNvSpPr/>
                <p:nvPr userDrawn="1"/>
              </p:nvSpPr>
              <p:spPr>
                <a:xfrm>
                  <a:off x="9273480"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正方形/長方形 108"/>
                <p:cNvSpPr/>
                <p:nvPr userDrawn="1"/>
              </p:nvSpPr>
              <p:spPr>
                <a:xfrm>
                  <a:off x="9309480"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正方形/長方形 113"/>
                <p:cNvSpPr/>
                <p:nvPr userDrawn="1"/>
              </p:nvSpPr>
              <p:spPr>
                <a:xfrm>
                  <a:off x="9374345"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userDrawn="1"/>
              </p:nvSpPr>
              <p:spPr>
                <a:xfrm>
                  <a:off x="9472837"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正方形/長方形 117"/>
                <p:cNvSpPr/>
                <p:nvPr userDrawn="1"/>
              </p:nvSpPr>
              <p:spPr>
                <a:xfrm>
                  <a:off x="9410353"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userDrawn="1"/>
              </p:nvSpPr>
              <p:spPr>
                <a:xfrm>
                  <a:off x="9525504" y="354085"/>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7" name="グループ化 76"/>
              <p:cNvGrpSpPr/>
              <p:nvPr userDrawn="1"/>
            </p:nvGrpSpPr>
            <p:grpSpPr>
              <a:xfrm>
                <a:off x="9273480" y="404664"/>
                <a:ext cx="288032" cy="24588"/>
                <a:chOff x="9273480" y="452084"/>
                <a:chExt cx="288032" cy="24588"/>
              </a:xfrm>
            </p:grpSpPr>
            <p:sp>
              <p:nvSpPr>
                <p:cNvPr id="101" name="正方形/長方形 100"/>
                <p:cNvSpPr/>
                <p:nvPr userDrawn="1"/>
              </p:nvSpPr>
              <p:spPr>
                <a:xfrm>
                  <a:off x="9273480"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正方形/長方形 101"/>
                <p:cNvSpPr/>
                <p:nvPr userDrawn="1"/>
              </p:nvSpPr>
              <p:spPr>
                <a:xfrm>
                  <a:off x="9424647"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正方形/長方形 102"/>
                <p:cNvSpPr/>
                <p:nvPr userDrawn="1"/>
              </p:nvSpPr>
              <p:spPr>
                <a:xfrm>
                  <a:off x="9525512"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p:cNvSpPr/>
                <p:nvPr userDrawn="1"/>
              </p:nvSpPr>
              <p:spPr>
                <a:xfrm>
                  <a:off x="9323774"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正方形/長方形 104"/>
                <p:cNvSpPr/>
                <p:nvPr userDrawn="1"/>
              </p:nvSpPr>
              <p:spPr>
                <a:xfrm>
                  <a:off x="937435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8" name="グループ化 77"/>
              <p:cNvGrpSpPr/>
              <p:nvPr userDrawn="1"/>
            </p:nvGrpSpPr>
            <p:grpSpPr>
              <a:xfrm>
                <a:off x="9273480" y="578493"/>
                <a:ext cx="288032" cy="24588"/>
                <a:chOff x="9273480" y="452084"/>
                <a:chExt cx="288032" cy="24588"/>
              </a:xfrm>
            </p:grpSpPr>
            <p:sp>
              <p:nvSpPr>
                <p:cNvPr id="97" name="正方形/長方形 96"/>
                <p:cNvSpPr/>
                <p:nvPr userDrawn="1"/>
              </p:nvSpPr>
              <p:spPr>
                <a:xfrm>
                  <a:off x="9273480"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正方形/長方形 97"/>
                <p:cNvSpPr/>
                <p:nvPr userDrawn="1"/>
              </p:nvSpPr>
              <p:spPr>
                <a:xfrm>
                  <a:off x="9424647"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p:cNvSpPr/>
                <p:nvPr userDrawn="1"/>
              </p:nvSpPr>
              <p:spPr>
                <a:xfrm>
                  <a:off x="947493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p:cNvSpPr/>
                <p:nvPr userDrawn="1"/>
              </p:nvSpPr>
              <p:spPr>
                <a:xfrm>
                  <a:off x="9525512"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9" name="グループ化 78"/>
              <p:cNvGrpSpPr/>
              <p:nvPr userDrawn="1"/>
            </p:nvGrpSpPr>
            <p:grpSpPr>
              <a:xfrm>
                <a:off x="9273480" y="533816"/>
                <a:ext cx="288032" cy="24588"/>
                <a:chOff x="9273480" y="452084"/>
                <a:chExt cx="288032" cy="24588"/>
              </a:xfrm>
            </p:grpSpPr>
            <p:sp>
              <p:nvSpPr>
                <p:cNvPr id="90" name="正方形/長方形 89"/>
                <p:cNvSpPr/>
                <p:nvPr userDrawn="1"/>
              </p:nvSpPr>
              <p:spPr>
                <a:xfrm>
                  <a:off x="9273480"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正方形/長方形 92"/>
                <p:cNvSpPr/>
                <p:nvPr userDrawn="1"/>
              </p:nvSpPr>
              <p:spPr>
                <a:xfrm>
                  <a:off x="947493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userDrawn="1"/>
              </p:nvSpPr>
              <p:spPr>
                <a:xfrm>
                  <a:off x="9525512"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p:cNvSpPr/>
                <p:nvPr userDrawn="1"/>
              </p:nvSpPr>
              <p:spPr>
                <a:xfrm>
                  <a:off x="937435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0" name="グループ化 79"/>
              <p:cNvGrpSpPr/>
              <p:nvPr userDrawn="1"/>
            </p:nvGrpSpPr>
            <p:grpSpPr>
              <a:xfrm>
                <a:off x="9273480" y="486196"/>
                <a:ext cx="237453" cy="24588"/>
                <a:chOff x="9273480" y="452084"/>
                <a:chExt cx="237453" cy="24588"/>
              </a:xfrm>
            </p:grpSpPr>
            <p:sp>
              <p:nvSpPr>
                <p:cNvPr id="86" name="正方形/長方形 85"/>
                <p:cNvSpPr/>
                <p:nvPr userDrawn="1"/>
              </p:nvSpPr>
              <p:spPr>
                <a:xfrm>
                  <a:off x="9273480"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p:cNvSpPr/>
                <p:nvPr userDrawn="1"/>
              </p:nvSpPr>
              <p:spPr>
                <a:xfrm>
                  <a:off x="9424647"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userDrawn="1"/>
              </p:nvSpPr>
              <p:spPr>
                <a:xfrm>
                  <a:off x="947493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正方形/長方形 88"/>
                <p:cNvSpPr/>
                <p:nvPr userDrawn="1"/>
              </p:nvSpPr>
              <p:spPr>
                <a:xfrm>
                  <a:off x="937435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1" name="グループ化 80"/>
              <p:cNvGrpSpPr/>
              <p:nvPr userDrawn="1"/>
            </p:nvGrpSpPr>
            <p:grpSpPr>
              <a:xfrm>
                <a:off x="9323774" y="444941"/>
                <a:ext cx="237738" cy="24588"/>
                <a:chOff x="9323774" y="452084"/>
                <a:chExt cx="237738" cy="24588"/>
              </a:xfrm>
            </p:grpSpPr>
            <p:sp>
              <p:nvSpPr>
                <p:cNvPr id="82" name="正方形/長方形 81"/>
                <p:cNvSpPr/>
                <p:nvPr userDrawn="1"/>
              </p:nvSpPr>
              <p:spPr>
                <a:xfrm>
                  <a:off x="947493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p:cNvSpPr/>
                <p:nvPr userDrawn="1"/>
              </p:nvSpPr>
              <p:spPr>
                <a:xfrm>
                  <a:off x="9525512"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p:cNvSpPr/>
                <p:nvPr userDrawn="1"/>
              </p:nvSpPr>
              <p:spPr>
                <a:xfrm>
                  <a:off x="9323774"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userDrawn="1"/>
              </p:nvSpPr>
              <p:spPr>
                <a:xfrm>
                  <a:off x="9374353" y="452084"/>
                  <a:ext cx="36000"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67" name="グループ化 66"/>
            <p:cNvGrpSpPr/>
            <p:nvPr userDrawn="1"/>
          </p:nvGrpSpPr>
          <p:grpSpPr>
            <a:xfrm>
              <a:off x="9185663" y="504164"/>
              <a:ext cx="196730" cy="111665"/>
              <a:chOff x="9004742" y="504164"/>
              <a:chExt cx="196730" cy="111665"/>
            </a:xfrm>
          </p:grpSpPr>
          <p:sp>
            <p:nvSpPr>
              <p:cNvPr id="68" name="角丸四角形 67"/>
              <p:cNvSpPr/>
              <p:nvPr userDrawn="1"/>
            </p:nvSpPr>
            <p:spPr>
              <a:xfrm>
                <a:off x="9004742" y="504164"/>
                <a:ext cx="196730" cy="111665"/>
              </a:xfrm>
              <a:prstGeom prst="roundRect">
                <a:avLst>
                  <a:gd name="adj" fmla="val 13753"/>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p:cNvSpPr/>
              <p:nvPr userDrawn="1"/>
            </p:nvSpPr>
            <p:spPr>
              <a:xfrm>
                <a:off x="9133941" y="577052"/>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p:cNvSpPr/>
              <p:nvPr userDrawn="1"/>
            </p:nvSpPr>
            <p:spPr>
              <a:xfrm>
                <a:off x="9169949" y="577052"/>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userDrawn="1"/>
            </p:nvSpPr>
            <p:spPr>
              <a:xfrm>
                <a:off x="9061933" y="577052"/>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userDrawn="1"/>
            </p:nvSpPr>
            <p:spPr>
              <a:xfrm>
                <a:off x="9090219" y="528854"/>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userDrawn="1"/>
            </p:nvSpPr>
            <p:spPr>
              <a:xfrm>
                <a:off x="9126227" y="528854"/>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userDrawn="1"/>
            </p:nvSpPr>
            <p:spPr>
              <a:xfrm>
                <a:off x="9018211" y="528854"/>
                <a:ext cx="27047" cy="24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64" name="AutoShape 15"/>
          <p:cNvSpPr>
            <a:spLocks noChangeArrowheads="1"/>
          </p:cNvSpPr>
          <p:nvPr/>
        </p:nvSpPr>
        <p:spPr bwMode="auto">
          <a:xfrm>
            <a:off x="57126" y="944138"/>
            <a:ext cx="9789369" cy="1024175"/>
          </a:xfrm>
          <a:prstGeom prst="roundRect">
            <a:avLst>
              <a:gd name="adj" fmla="val 0"/>
            </a:avLst>
          </a:prstGeom>
          <a:solidFill>
            <a:schemeClr val="bg1"/>
          </a:solidFill>
          <a:ln w="19050">
            <a:solidFill>
              <a:srgbClr val="0000FF"/>
            </a:solidFill>
            <a:round/>
            <a:headEnd/>
            <a:tailEnd/>
          </a:ln>
        </p:spPr>
        <p:txBody>
          <a:bodyPr lIns="87273" tIns="43636" rIns="87273" bIns="43636" anchor="ctr"/>
          <a:lstStyle>
            <a:lvl1pPr defTabSz="8731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8731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8731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8731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8731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200">
              <a:solidFill>
                <a:prstClr val="black"/>
              </a:solidFill>
            </a:endParaRPr>
          </a:p>
          <a:p>
            <a:pPr eaLnBrk="1" hangingPunct="1">
              <a:spcBef>
                <a:spcPct val="0"/>
              </a:spcBef>
              <a:buFontTx/>
              <a:buNone/>
            </a:pPr>
            <a:endParaRPr lang="en-US" altLang="ja-JP" sz="1200">
              <a:solidFill>
                <a:prstClr val="black"/>
              </a:solidFill>
            </a:endParaRPr>
          </a:p>
        </p:txBody>
      </p:sp>
      <p:sp>
        <p:nvSpPr>
          <p:cNvPr id="91" name="AutoShape 16"/>
          <p:cNvSpPr>
            <a:spLocks noChangeArrowheads="1"/>
          </p:cNvSpPr>
          <p:nvPr/>
        </p:nvSpPr>
        <p:spPr bwMode="auto">
          <a:xfrm>
            <a:off x="57125" y="940882"/>
            <a:ext cx="1863357" cy="217327"/>
          </a:xfrm>
          <a:prstGeom prst="roundRect">
            <a:avLst>
              <a:gd name="adj" fmla="val 0"/>
            </a:avLst>
          </a:prstGeom>
          <a:solidFill>
            <a:srgbClr val="0000FF"/>
          </a:solidFill>
          <a:ln w="9525">
            <a:noFill/>
            <a:round/>
            <a:headEnd/>
            <a:tailEnd/>
          </a:ln>
          <a:effectLst/>
        </p:spPr>
        <p:txBody>
          <a:bodyPr wrap="none" lIns="87239" tIns="43619" rIns="87239" bIns="43619" anchor="ctr"/>
          <a:lstStyle>
            <a:lvl1pPr defTabSz="8731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8731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8731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8731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8731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prstClr val="white"/>
                </a:solidFill>
              </a:rPr>
              <a:t>背景・必要性</a:t>
            </a:r>
          </a:p>
        </p:txBody>
      </p:sp>
      <p:sp>
        <p:nvSpPr>
          <p:cNvPr id="92" name="正方形/長方形 91"/>
          <p:cNvSpPr/>
          <p:nvPr/>
        </p:nvSpPr>
        <p:spPr>
          <a:xfrm>
            <a:off x="75959" y="1153166"/>
            <a:ext cx="8069715" cy="830997"/>
          </a:xfrm>
          <a:prstGeom prst="rect">
            <a:avLst/>
          </a:prstGeom>
        </p:spPr>
        <p:txBody>
          <a:bodyPr wrap="square" lIns="72000" rIns="72000">
            <a:spAutoFit/>
          </a:bodyPr>
          <a:lstStyle/>
          <a:p>
            <a:pPr marL="1588"/>
            <a:r>
              <a:rPr lang="ja-JP" altLang="en-US" sz="1200" dirty="0">
                <a:latin typeface="ＭＳ ゴシック" panose="020B0609070205080204" pitchFamily="49" charset="-128"/>
                <a:ea typeface="ＭＳ ゴシック" panose="020B0609070205080204" pitchFamily="49" charset="-128"/>
                <a:cs typeface="メイリオ" panose="020B0604030504040204" pitchFamily="50" charset="-128"/>
              </a:rPr>
              <a:t> ◆ </a:t>
            </a:r>
            <a:r>
              <a:rPr lang="ja-JP" altLang="en-US"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築</a:t>
            </a:r>
            <a:r>
              <a:rPr lang="en-US" altLang="ja-JP"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40</a:t>
            </a:r>
            <a:r>
              <a:rPr lang="ja-JP" altLang="en-US"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年超</a:t>
            </a:r>
            <a:r>
              <a:rPr lang="ja-JP" altLang="en-US" sz="1200" dirty="0">
                <a:latin typeface="ＭＳ ゴシック" panose="020B0609070205080204" pitchFamily="49" charset="-128"/>
                <a:ea typeface="ＭＳ ゴシック" panose="020B0609070205080204" pitchFamily="49" charset="-128"/>
                <a:cs typeface="メイリオ" panose="020B0604030504040204" pitchFamily="50" charset="-128"/>
              </a:rPr>
              <a:t>のマンションは現在の</a:t>
            </a:r>
            <a:r>
              <a:rPr lang="en-US" altLang="ja-JP" sz="1200" dirty="0">
                <a:latin typeface="ＭＳ ゴシック" panose="020B0609070205080204" pitchFamily="49" charset="-128"/>
                <a:ea typeface="ＭＳ ゴシック" panose="020B0609070205080204" pitchFamily="49" charset="-128"/>
                <a:cs typeface="メイリオ" panose="020B0604030504040204" pitchFamily="50" charset="-128"/>
              </a:rPr>
              <a:t>92</a:t>
            </a:r>
            <a:r>
              <a:rPr lang="ja-JP" altLang="en-US" sz="1200" dirty="0">
                <a:latin typeface="ＭＳ ゴシック" panose="020B0609070205080204" pitchFamily="49" charset="-128"/>
                <a:ea typeface="ＭＳ ゴシック" panose="020B0609070205080204" pitchFamily="49" charset="-128"/>
                <a:cs typeface="メイリオ" panose="020B0604030504040204" pitchFamily="50" charset="-128"/>
              </a:rPr>
              <a:t>万戸から</a:t>
            </a:r>
            <a:r>
              <a:rPr lang="en-US" altLang="ja-JP"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10</a:t>
            </a:r>
            <a:r>
              <a:rPr lang="ja-JP" altLang="en-US"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年後には約</a:t>
            </a:r>
            <a:r>
              <a:rPr lang="en-US" altLang="ja-JP"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2.3</a:t>
            </a:r>
            <a:r>
              <a:rPr lang="ja-JP" altLang="en-US"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倍の</a:t>
            </a:r>
            <a:r>
              <a:rPr lang="en-US" altLang="ja-JP"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214</a:t>
            </a:r>
            <a:r>
              <a:rPr lang="ja-JP" altLang="en-US"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万戸</a:t>
            </a:r>
            <a:r>
              <a:rPr lang="ja-JP" altLang="en-US" sz="1200" dirty="0">
                <a:latin typeface="ＭＳ ゴシック" panose="020B0609070205080204" pitchFamily="49" charset="-128"/>
                <a:ea typeface="ＭＳ ゴシック" panose="020B0609070205080204" pitchFamily="49" charset="-128"/>
                <a:cs typeface="メイリオ" panose="020B0604030504040204" pitchFamily="50" charset="-128"/>
              </a:rPr>
              <a:t>、</a:t>
            </a:r>
            <a:r>
              <a:rPr lang="en-US" altLang="ja-JP"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20</a:t>
            </a:r>
            <a:r>
              <a:rPr lang="ja-JP" altLang="en-US"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年後には約</a:t>
            </a:r>
            <a:r>
              <a:rPr lang="en-US" altLang="ja-JP"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4.2</a:t>
            </a:r>
            <a:r>
              <a:rPr lang="ja-JP" altLang="en-US"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倍の</a:t>
            </a:r>
            <a:r>
              <a:rPr lang="en-US" altLang="ja-JP"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385</a:t>
            </a:r>
            <a:r>
              <a:rPr lang="ja-JP" altLang="en-US"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万戸</a:t>
            </a:r>
            <a:endParaRPr lang="en-US" altLang="ja-JP"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588"/>
            <a:r>
              <a:rPr lang="en-US" altLang="ja-JP"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200" dirty="0">
                <a:latin typeface="ＭＳ ゴシック" panose="020B0609070205080204" pitchFamily="49" charset="-128"/>
                <a:ea typeface="ＭＳ ゴシック" panose="020B0609070205080204" pitchFamily="49" charset="-128"/>
                <a:cs typeface="メイリオ" panose="020B0604030504040204" pitchFamily="50" charset="-128"/>
              </a:rPr>
              <a:t>となるなど、今後、老朽化や管理組合の担い手不足が顕著な</a:t>
            </a:r>
            <a:r>
              <a:rPr lang="ja-JP" altLang="en-US"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高経年マンションが急増する見込み</a:t>
            </a:r>
            <a:endParaRPr lang="en-US" altLang="ja-JP"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588"/>
            <a:r>
              <a:rPr lang="ja-JP" altLang="en-US" sz="1200" dirty="0">
                <a:latin typeface="ＭＳ ゴシック" panose="020B0609070205080204" pitchFamily="49" charset="-128"/>
                <a:ea typeface="ＭＳ ゴシック" panose="020B0609070205080204" pitchFamily="49" charset="-128"/>
                <a:cs typeface="メイリオ" panose="020B0604030504040204" pitchFamily="50" charset="-128"/>
              </a:rPr>
              <a:t> ◆ 老朽化を抑制し、周辺への危害等を防止するための</a:t>
            </a:r>
            <a:r>
              <a:rPr lang="ja-JP" altLang="en-US"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維持管理の適正化</a:t>
            </a:r>
            <a:r>
              <a:rPr lang="ja-JP" altLang="en-US" sz="1200" dirty="0">
                <a:latin typeface="ＭＳ ゴシック" panose="020B0609070205080204" pitchFamily="49" charset="-128"/>
                <a:ea typeface="ＭＳ ゴシック" panose="020B0609070205080204" pitchFamily="49" charset="-128"/>
                <a:cs typeface="メイリオ" panose="020B0604030504040204" pitchFamily="50" charset="-128"/>
              </a:rPr>
              <a:t>や老朽化が進み維持修繕等が困難な</a:t>
            </a:r>
            <a:endParaRPr lang="en-US" altLang="ja-JP" sz="1200" dirty="0">
              <a:latin typeface="ＭＳ ゴシック" panose="020B0609070205080204" pitchFamily="49" charset="-128"/>
              <a:ea typeface="ＭＳ ゴシック" panose="020B0609070205080204" pitchFamily="49" charset="-128"/>
              <a:cs typeface="メイリオ" panose="020B0604030504040204" pitchFamily="50" charset="-128"/>
            </a:endParaRPr>
          </a:p>
          <a:p>
            <a:pPr marL="1588"/>
            <a:r>
              <a:rPr lang="en-US" altLang="ja-JP" sz="1200" dirty="0">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200" dirty="0">
                <a:latin typeface="ＭＳ ゴシック" panose="020B0609070205080204" pitchFamily="49" charset="-128"/>
                <a:ea typeface="ＭＳ ゴシック" panose="020B0609070205080204" pitchFamily="49" charset="-128"/>
                <a:cs typeface="メイリオ" panose="020B0604030504040204" pitchFamily="50" charset="-128"/>
              </a:rPr>
              <a:t>マンションの</a:t>
            </a:r>
            <a:r>
              <a:rPr lang="ja-JP" altLang="en-US" sz="1200" dirty="0">
                <a:solidFill>
                  <a:srgbClr val="FF0000"/>
                </a:solidFill>
                <a:latin typeface="ＭＳ ゴシック" panose="020B0609070205080204" pitchFamily="49" charset="-128"/>
                <a:ea typeface="ＭＳ ゴシック" panose="020B0609070205080204" pitchFamily="49" charset="-128"/>
                <a:cs typeface="メイリオ" panose="020B0604030504040204" pitchFamily="50" charset="-128"/>
              </a:rPr>
              <a:t>再生に向けた取組の強化</a:t>
            </a:r>
            <a:r>
              <a:rPr lang="ja-JP" altLang="en-US" sz="1200" dirty="0">
                <a:latin typeface="ＭＳ ゴシック" panose="020B0609070205080204" pitchFamily="49" charset="-128"/>
                <a:ea typeface="ＭＳ ゴシック" panose="020B0609070205080204" pitchFamily="49" charset="-128"/>
                <a:cs typeface="メイリオ" panose="020B0604030504040204" pitchFamily="50" charset="-128"/>
              </a:rPr>
              <a:t>が喫緊の課題</a:t>
            </a:r>
            <a:endParaRPr lang="en-US" altLang="ja-JP" sz="200" dirty="0">
              <a:solidFill>
                <a:srgbClr val="000000"/>
              </a:solidFill>
              <a:latin typeface="ＭＳ Ｐゴシック"/>
              <a:ea typeface="ＭＳ Ｐゴシック"/>
            </a:endParaRPr>
          </a:p>
        </p:txBody>
      </p:sp>
      <p:sp>
        <p:nvSpPr>
          <p:cNvPr id="95" name="AutoShape 7"/>
          <p:cNvSpPr>
            <a:spLocks noChangeArrowheads="1"/>
          </p:cNvSpPr>
          <p:nvPr/>
        </p:nvSpPr>
        <p:spPr bwMode="auto">
          <a:xfrm>
            <a:off x="57184" y="2005688"/>
            <a:ext cx="9789311" cy="4828880"/>
          </a:xfrm>
          <a:prstGeom prst="roundRect">
            <a:avLst>
              <a:gd name="adj" fmla="val 0"/>
            </a:avLst>
          </a:prstGeom>
          <a:noFill/>
          <a:ln w="19050">
            <a:solidFill>
              <a:srgbClr val="FF0066"/>
            </a:solidFill>
            <a:round/>
            <a:headEnd/>
            <a:tailEnd/>
          </a:ln>
          <a:effectLst/>
          <a:extLst>
            <a:ext uri="{909E8E84-426E-40DD-AFC4-6F175D3DCCD1}">
              <a14:hiddenFill xmlns:a14="http://schemas.microsoft.com/office/drawing/2010/main">
                <a:solidFill>
                  <a:srgbClr val="FF99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73" tIns="43636" rIns="87273" bIns="43636" anchor="ctr"/>
          <a:lstStyle>
            <a:lvl1pPr defTabSz="8731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8731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8731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8731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8731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900">
              <a:solidFill>
                <a:prstClr val="black"/>
              </a:solidFill>
            </a:endParaRPr>
          </a:p>
        </p:txBody>
      </p:sp>
      <p:sp>
        <p:nvSpPr>
          <p:cNvPr id="106" name="AutoShape 10"/>
          <p:cNvSpPr>
            <a:spLocks noChangeArrowheads="1"/>
          </p:cNvSpPr>
          <p:nvPr/>
        </p:nvSpPr>
        <p:spPr bwMode="auto">
          <a:xfrm>
            <a:off x="57125" y="2013817"/>
            <a:ext cx="1865647" cy="234027"/>
          </a:xfrm>
          <a:prstGeom prst="roundRect">
            <a:avLst>
              <a:gd name="adj" fmla="val 0"/>
            </a:avLst>
          </a:prstGeom>
          <a:solidFill>
            <a:srgbClr val="FF0066"/>
          </a:solidFill>
          <a:ln w="9525">
            <a:noFill/>
            <a:round/>
            <a:headEnd/>
            <a:tailEnd/>
          </a:ln>
          <a:effectLst/>
        </p:spPr>
        <p:txBody>
          <a:bodyPr wrap="none" lIns="87239" tIns="43619" rIns="87239" bIns="43619" anchor="ctr"/>
          <a:lstStyle>
            <a:lvl1pPr defTabSz="8731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8731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8731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8731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8731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prstClr val="white"/>
                </a:solidFill>
              </a:rPr>
              <a:t>法律の概要</a:t>
            </a:r>
          </a:p>
        </p:txBody>
      </p:sp>
      <p:sp>
        <p:nvSpPr>
          <p:cNvPr id="108" name="AutoShape 10"/>
          <p:cNvSpPr>
            <a:spLocks noChangeArrowheads="1"/>
          </p:cNvSpPr>
          <p:nvPr/>
        </p:nvSpPr>
        <p:spPr bwMode="auto">
          <a:xfrm>
            <a:off x="104534" y="4388859"/>
            <a:ext cx="360000" cy="2412000"/>
          </a:xfrm>
          <a:prstGeom prst="roundRect">
            <a:avLst>
              <a:gd name="adj" fmla="val 0"/>
            </a:avLst>
          </a:prstGeom>
          <a:solidFill>
            <a:srgbClr val="00B050"/>
          </a:solidFill>
          <a:ln w="9525">
            <a:noFill/>
            <a:round/>
            <a:headEnd/>
            <a:tailEnd/>
          </a:ln>
          <a:effectLst/>
        </p:spPr>
        <p:txBody>
          <a:bodyPr vert="eaVert" wrap="none" lIns="87239" tIns="43619" rIns="87239" bIns="43619" anchor="ctr"/>
          <a:lstStyle>
            <a:lvl1pPr defTabSz="8731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8731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8731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8731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8731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100" b="1" dirty="0">
                <a:solidFill>
                  <a:prstClr val="white"/>
                </a:solidFill>
              </a:rPr>
              <a:t>マンション建替円滑化法の改正</a:t>
            </a:r>
          </a:p>
        </p:txBody>
      </p:sp>
      <p:sp>
        <p:nvSpPr>
          <p:cNvPr id="110" name="正方形/長方形 109"/>
          <p:cNvSpPr/>
          <p:nvPr/>
        </p:nvSpPr>
        <p:spPr>
          <a:xfrm>
            <a:off x="518759" y="4388859"/>
            <a:ext cx="9216000" cy="2413007"/>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a:solidFill>
                <a:prstClr val="white"/>
              </a:solidFill>
            </a:endParaRPr>
          </a:p>
        </p:txBody>
      </p:sp>
      <p:sp>
        <p:nvSpPr>
          <p:cNvPr id="112" name="正方形/長方形 111"/>
          <p:cNvSpPr/>
          <p:nvPr/>
        </p:nvSpPr>
        <p:spPr>
          <a:xfrm>
            <a:off x="526663" y="4649127"/>
            <a:ext cx="5837026" cy="246221"/>
          </a:xfrm>
          <a:prstGeom prst="rect">
            <a:avLst/>
          </a:prstGeom>
        </p:spPr>
        <p:txBody>
          <a:bodyPr wrap="square" lIns="72000" rIns="72000" anchor="ctr">
            <a:spAutoFit/>
          </a:bodyPr>
          <a:lstStyle/>
          <a:p>
            <a:pPr algn="just" eaLnBrk="1" hangingPunct="1">
              <a:lnSpc>
                <a:spcPts val="1200"/>
              </a:lnSpc>
              <a:spcBef>
                <a:spcPts val="0"/>
              </a:spcBef>
            </a:pPr>
            <a:r>
              <a:rPr lang="ja-JP" altLang="en-US"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除却の必要性に係る認定対象の拡充　</a:t>
            </a:r>
            <a:r>
              <a:rPr lang="en-US" altLang="ja-JP"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公布後１年６か月以内施行</a:t>
            </a:r>
            <a:r>
              <a:rPr lang="en-US" altLang="ja-JP"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AutoShape 10"/>
          <p:cNvSpPr>
            <a:spLocks noChangeArrowheads="1"/>
          </p:cNvSpPr>
          <p:nvPr/>
        </p:nvSpPr>
        <p:spPr bwMode="auto">
          <a:xfrm>
            <a:off x="518759" y="4388859"/>
            <a:ext cx="9216000" cy="252000"/>
          </a:xfrm>
          <a:prstGeom prst="roundRect">
            <a:avLst>
              <a:gd name="adj" fmla="val 0"/>
            </a:avLst>
          </a:prstGeom>
          <a:solidFill>
            <a:srgbClr val="00B050"/>
          </a:solidFill>
          <a:ln w="9525">
            <a:noFill/>
            <a:round/>
            <a:headEnd/>
            <a:tailEnd/>
          </a:ln>
          <a:effectLst/>
        </p:spPr>
        <p:txBody>
          <a:bodyPr wrap="none" lIns="87239" tIns="43619" rIns="87239" bIns="43619" anchor="ctr"/>
          <a:lstStyle>
            <a:lvl1pPr defTabSz="8731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8731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8731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8731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8731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1" dirty="0">
                <a:solidFill>
                  <a:prstClr val="white"/>
                </a:solidFill>
              </a:rPr>
              <a:t>マンションの再生の円滑化の推進</a:t>
            </a:r>
          </a:p>
        </p:txBody>
      </p:sp>
      <p:sp>
        <p:nvSpPr>
          <p:cNvPr id="131" name="テキスト ボックス 8"/>
          <p:cNvSpPr txBox="1">
            <a:spLocks noChangeArrowheads="1"/>
          </p:cNvSpPr>
          <p:nvPr/>
        </p:nvSpPr>
        <p:spPr bwMode="auto">
          <a:xfrm>
            <a:off x="1941548" y="2028798"/>
            <a:ext cx="2299768" cy="234286"/>
          </a:xfrm>
          <a:prstGeom prst="rect">
            <a:avLst/>
          </a:prstGeom>
          <a:noFill/>
          <a:ln w="9525">
            <a:noFill/>
            <a:miter lim="800000"/>
            <a:headEnd/>
            <a:tailEnd/>
          </a:ln>
        </p:spPr>
        <p:txBody>
          <a:bodyPr wrap="square" lIns="0" tIns="36000" rIns="0" bIns="3600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050" dirty="0">
                <a:solidFill>
                  <a:srgbClr val="000000"/>
                </a:solidFill>
              </a:rPr>
              <a:t>【</a:t>
            </a:r>
            <a:r>
              <a:rPr lang="ja-JP" altLang="en-US" sz="1050" dirty="0">
                <a:solidFill>
                  <a:srgbClr val="000000"/>
                </a:solidFill>
                <a:latin typeface="+mn-ea"/>
                <a:ea typeface="+mn-ea"/>
              </a:rPr>
              <a:t>令和</a:t>
            </a:r>
            <a:r>
              <a:rPr lang="en-US" altLang="ja-JP" sz="1050" dirty="0">
                <a:solidFill>
                  <a:srgbClr val="000000"/>
                </a:solidFill>
                <a:latin typeface="+mn-ea"/>
                <a:ea typeface="+mn-ea"/>
              </a:rPr>
              <a:t>2</a:t>
            </a:r>
            <a:r>
              <a:rPr lang="ja-JP" altLang="en-US" sz="1050" dirty="0">
                <a:solidFill>
                  <a:srgbClr val="000000"/>
                </a:solidFill>
                <a:latin typeface="+mn-ea"/>
                <a:ea typeface="+mn-ea"/>
              </a:rPr>
              <a:t>年</a:t>
            </a:r>
            <a:r>
              <a:rPr lang="en-US" altLang="ja-JP" sz="1050" dirty="0">
                <a:solidFill>
                  <a:srgbClr val="000000"/>
                </a:solidFill>
                <a:latin typeface="+mn-ea"/>
                <a:ea typeface="+mn-ea"/>
              </a:rPr>
              <a:t>6</a:t>
            </a:r>
            <a:r>
              <a:rPr lang="ja-JP" altLang="en-US" sz="1050" dirty="0">
                <a:solidFill>
                  <a:srgbClr val="000000"/>
                </a:solidFill>
                <a:latin typeface="+mn-ea"/>
                <a:ea typeface="+mn-ea"/>
              </a:rPr>
              <a:t>月</a:t>
            </a:r>
            <a:r>
              <a:rPr lang="en-US" altLang="ja-JP" sz="1050" dirty="0">
                <a:solidFill>
                  <a:srgbClr val="000000"/>
                </a:solidFill>
                <a:latin typeface="+mn-ea"/>
                <a:ea typeface="+mn-ea"/>
              </a:rPr>
              <a:t>16</a:t>
            </a:r>
            <a:r>
              <a:rPr lang="ja-JP" altLang="en-US" sz="1050" dirty="0">
                <a:solidFill>
                  <a:srgbClr val="000000"/>
                </a:solidFill>
                <a:latin typeface="+mn-ea"/>
                <a:ea typeface="+mn-ea"/>
              </a:rPr>
              <a:t>日成立、</a:t>
            </a:r>
            <a:r>
              <a:rPr lang="en-US" altLang="ja-JP" sz="1050" dirty="0">
                <a:solidFill>
                  <a:srgbClr val="000000"/>
                </a:solidFill>
                <a:latin typeface="+mn-ea"/>
                <a:ea typeface="+mn-ea"/>
              </a:rPr>
              <a:t>6</a:t>
            </a:r>
            <a:r>
              <a:rPr lang="ja-JP" altLang="en-US" sz="1050" dirty="0">
                <a:solidFill>
                  <a:srgbClr val="000000"/>
                </a:solidFill>
                <a:latin typeface="+mn-ea"/>
                <a:ea typeface="+mn-ea"/>
              </a:rPr>
              <a:t>月</a:t>
            </a:r>
            <a:r>
              <a:rPr lang="en-US" altLang="ja-JP" sz="1050" dirty="0">
                <a:solidFill>
                  <a:srgbClr val="000000"/>
                </a:solidFill>
                <a:latin typeface="+mn-ea"/>
                <a:ea typeface="+mn-ea"/>
              </a:rPr>
              <a:t>24</a:t>
            </a:r>
            <a:r>
              <a:rPr lang="ja-JP" altLang="en-US" sz="1050" dirty="0">
                <a:solidFill>
                  <a:srgbClr val="000000"/>
                </a:solidFill>
                <a:latin typeface="+mn-ea"/>
                <a:ea typeface="+mn-ea"/>
              </a:rPr>
              <a:t>日公布</a:t>
            </a:r>
            <a:r>
              <a:rPr lang="en-US" altLang="ja-JP" sz="1050" dirty="0">
                <a:solidFill>
                  <a:srgbClr val="000000"/>
                </a:solidFill>
                <a:latin typeface="+mn-ea"/>
                <a:ea typeface="+mn-ea"/>
              </a:rPr>
              <a:t>】</a:t>
            </a:r>
            <a:endParaRPr lang="ja-JP" altLang="en-US" sz="1050" dirty="0">
              <a:solidFill>
                <a:srgbClr val="000000"/>
              </a:solidFill>
              <a:latin typeface="+mn-ea"/>
              <a:ea typeface="+mn-ea"/>
            </a:endParaRPr>
          </a:p>
        </p:txBody>
      </p:sp>
      <p:sp>
        <p:nvSpPr>
          <p:cNvPr id="146" name="正方形/長方形 145"/>
          <p:cNvSpPr/>
          <p:nvPr/>
        </p:nvSpPr>
        <p:spPr>
          <a:xfrm>
            <a:off x="552616" y="4859241"/>
            <a:ext cx="6756981" cy="216616"/>
          </a:xfrm>
          <a:prstGeom prst="rect">
            <a:avLst/>
          </a:prstGeom>
          <a:noFill/>
          <a:ln w="9525" cap="flat" cmpd="sng" algn="ctr">
            <a:noFill/>
            <a:prstDash val="solid"/>
          </a:ln>
          <a:effectLst/>
        </p:spPr>
        <p:txBody>
          <a:bodyPr rtlCol="0" anchor="ctr"/>
          <a:lstStyle/>
          <a:p>
            <a:pPr marR="0" lvl="0" algn="l" defTabSz="914400" eaLnBrk="1" fontAlgn="auto" latinLnBrk="0" hangingPunct="1">
              <a:spcBef>
                <a:spcPts val="0"/>
              </a:spcBef>
              <a:spcAft>
                <a:spcPts val="0"/>
              </a:spcAft>
              <a:buClrTx/>
              <a:buSzTx/>
              <a:buFontTx/>
              <a:buNone/>
              <a:tabLst/>
              <a:defRPr/>
            </a:pPr>
            <a:r>
              <a:rPr kumimoji="0" lang="ja-JP" altLang="en-US" sz="1200" kern="0" dirty="0">
                <a:latin typeface="ＭＳ ゴシック" panose="020B0609070205080204" pitchFamily="49" charset="-128"/>
                <a:ea typeface="ＭＳ ゴシック" panose="020B0609070205080204" pitchFamily="49" charset="-128"/>
              </a:rPr>
              <a:t>除却の必要性に係る認定対象に、現行の耐震性不足のものに加え、以下を追加</a:t>
            </a:r>
            <a:endParaRPr kumimoji="0" lang="en-US" altLang="ja-JP" sz="1200" kern="0" dirty="0">
              <a:latin typeface="ＭＳ ゴシック" panose="020B0609070205080204" pitchFamily="49" charset="-128"/>
              <a:ea typeface="ＭＳ ゴシック" panose="020B0609070205080204" pitchFamily="49" charset="-128"/>
            </a:endParaRPr>
          </a:p>
        </p:txBody>
      </p:sp>
      <p:sp>
        <p:nvSpPr>
          <p:cNvPr id="147" name="正方形/長方形 146"/>
          <p:cNvSpPr/>
          <p:nvPr/>
        </p:nvSpPr>
        <p:spPr>
          <a:xfrm>
            <a:off x="677947" y="5045219"/>
            <a:ext cx="4850649" cy="248840"/>
          </a:xfrm>
          <a:prstGeom prst="rect">
            <a:avLst/>
          </a:prstGeom>
          <a:noFill/>
          <a:ln w="9525" cap="flat" cmpd="sng" algn="ctr">
            <a:noFill/>
            <a:prstDash val="solid"/>
          </a:ln>
          <a:effectLst/>
        </p:spPr>
        <p:txBody>
          <a:bodyPr rtlCol="0" anchor="ctr"/>
          <a:lstStyle/>
          <a:p>
            <a:pPr algn="l" fontAlgn="auto">
              <a:spcBef>
                <a:spcPts val="0"/>
              </a:spcBef>
              <a:spcAft>
                <a:spcPts val="0"/>
              </a:spcAft>
              <a:defRPr/>
            </a:pPr>
            <a:r>
              <a:rPr kumimoji="0" lang="ja-JP" altLang="en-US" sz="1200" kern="0" dirty="0">
                <a:latin typeface="ＭＳ ゴシック" panose="020B0609070205080204" pitchFamily="49" charset="-128"/>
                <a:ea typeface="ＭＳ ゴシック" panose="020B0609070205080204" pitchFamily="49" charset="-128"/>
              </a:rPr>
              <a:t>①</a:t>
            </a:r>
            <a:r>
              <a:rPr kumimoji="0" lang="ja-JP" altLang="en-US" sz="1200" b="1" u="sng" kern="0" dirty="0">
                <a:latin typeface="ＭＳ ゴシック" panose="020B0609070205080204" pitchFamily="49" charset="-128"/>
                <a:ea typeface="ＭＳ ゴシック" panose="020B0609070205080204" pitchFamily="49" charset="-128"/>
              </a:rPr>
              <a:t>外壁の剥落等により危害を生ずるおそれがあるマンション等</a:t>
            </a:r>
            <a:endParaRPr kumimoji="0" lang="en-US" altLang="ja-JP" sz="1200" b="1" u="sng" kern="0" dirty="0">
              <a:latin typeface="ＭＳ ゴシック" panose="020B0609070205080204" pitchFamily="49" charset="-128"/>
              <a:ea typeface="ＭＳ ゴシック" panose="020B0609070205080204" pitchFamily="49" charset="-128"/>
            </a:endParaRPr>
          </a:p>
        </p:txBody>
      </p:sp>
      <p:sp>
        <p:nvSpPr>
          <p:cNvPr id="148" name="正方形/長方形 147"/>
          <p:cNvSpPr/>
          <p:nvPr/>
        </p:nvSpPr>
        <p:spPr>
          <a:xfrm>
            <a:off x="739583" y="5258664"/>
            <a:ext cx="3365649" cy="236238"/>
          </a:xfrm>
          <a:prstGeom prst="rect">
            <a:avLst/>
          </a:prstGeom>
          <a:noFill/>
          <a:ln w="9525" cap="flat" cmpd="sng" algn="ctr">
            <a:noFill/>
            <a:prstDash val="solid"/>
          </a:ln>
          <a:effectLst/>
        </p:spPr>
        <p:txBody>
          <a:bodyPr rtlCol="0" anchor="ctr"/>
          <a:lstStyle/>
          <a:p>
            <a:pPr marL="180975" indent="-85725" algn="l"/>
            <a:r>
              <a:rPr lang="ja-JP" altLang="en-US" sz="1100" dirty="0"/>
              <a:t>・</a:t>
            </a:r>
            <a:r>
              <a:rPr lang="en-US" altLang="ja-JP" sz="1100" dirty="0"/>
              <a:t>4/5</a:t>
            </a:r>
            <a:r>
              <a:rPr lang="ja-JP" altLang="en-US" sz="1100" dirty="0"/>
              <a:t>以上の同意によりマンション敷地売却を可能に</a:t>
            </a:r>
            <a:endParaRPr lang="en-US" altLang="ja-JP" sz="1100" dirty="0"/>
          </a:p>
        </p:txBody>
      </p:sp>
      <p:sp>
        <p:nvSpPr>
          <p:cNvPr id="149" name="正方形/長方形 148"/>
          <p:cNvSpPr/>
          <p:nvPr/>
        </p:nvSpPr>
        <p:spPr>
          <a:xfrm>
            <a:off x="736246" y="5411256"/>
            <a:ext cx="3296181" cy="251114"/>
          </a:xfrm>
          <a:prstGeom prst="rect">
            <a:avLst/>
          </a:prstGeom>
          <a:noFill/>
          <a:ln w="9525" cap="flat" cmpd="sng" algn="ctr">
            <a:noFill/>
            <a:prstDash val="solid"/>
          </a:ln>
          <a:effectLst/>
        </p:spPr>
        <p:txBody>
          <a:bodyPr rtlCol="0" anchor="ctr"/>
          <a:lstStyle/>
          <a:p>
            <a:pPr marL="180975" indent="-85725" algn="l"/>
            <a:r>
              <a:rPr lang="ja-JP" altLang="en-US" sz="1100" dirty="0"/>
              <a:t>・建替時の容積率特例</a:t>
            </a:r>
            <a:endParaRPr lang="en-US" altLang="ja-JP" sz="1100" dirty="0"/>
          </a:p>
        </p:txBody>
      </p:sp>
      <p:sp>
        <p:nvSpPr>
          <p:cNvPr id="150" name="正方形/長方形 149"/>
          <p:cNvSpPr/>
          <p:nvPr/>
        </p:nvSpPr>
        <p:spPr>
          <a:xfrm>
            <a:off x="674659" y="5580229"/>
            <a:ext cx="5387489" cy="316608"/>
          </a:xfrm>
          <a:prstGeom prst="rect">
            <a:avLst/>
          </a:prstGeom>
          <a:noFill/>
          <a:ln w="9525" cap="flat" cmpd="sng" algn="ctr">
            <a:noFill/>
            <a:prstDash val="solid"/>
          </a:ln>
          <a:effectLst/>
        </p:spPr>
        <p:txBody>
          <a:bodyPr rtlCol="0" anchor="ctr"/>
          <a:lstStyle/>
          <a:p>
            <a:pPr algn="l" fontAlgn="auto">
              <a:spcBef>
                <a:spcPts val="0"/>
              </a:spcBef>
              <a:spcAft>
                <a:spcPts val="0"/>
              </a:spcAft>
              <a:defRPr/>
            </a:pPr>
            <a:r>
              <a:rPr kumimoji="0" lang="ja-JP" altLang="en-US" sz="1200" kern="0" dirty="0">
                <a:latin typeface="ＭＳ ゴシック" panose="020B0609070205080204" pitchFamily="49" charset="-128"/>
                <a:ea typeface="ＭＳ ゴシック" panose="020B0609070205080204" pitchFamily="49" charset="-128"/>
              </a:rPr>
              <a:t>②</a:t>
            </a:r>
            <a:r>
              <a:rPr kumimoji="0" lang="ja-JP" altLang="en-US" sz="1200" b="1" u="sng" kern="0" dirty="0">
                <a:latin typeface="ＭＳ ゴシック" panose="020B0609070205080204" pitchFamily="49" charset="-128"/>
                <a:ea typeface="ＭＳ ゴシック" panose="020B0609070205080204" pitchFamily="49" charset="-128"/>
              </a:rPr>
              <a:t>バリアフリー性能が確保されていないマンション等</a:t>
            </a:r>
            <a:endParaRPr kumimoji="0" lang="en-US" altLang="ja-JP" sz="1200" b="1" u="sng" kern="0" dirty="0">
              <a:latin typeface="ＭＳ ゴシック" panose="020B0609070205080204" pitchFamily="49" charset="-128"/>
              <a:ea typeface="ＭＳ ゴシック" panose="020B0609070205080204" pitchFamily="49" charset="-128"/>
            </a:endParaRPr>
          </a:p>
        </p:txBody>
      </p:sp>
      <p:sp>
        <p:nvSpPr>
          <p:cNvPr id="151" name="正方形/長方形 150"/>
          <p:cNvSpPr/>
          <p:nvPr/>
        </p:nvSpPr>
        <p:spPr>
          <a:xfrm>
            <a:off x="736246" y="5738759"/>
            <a:ext cx="3296181" cy="411112"/>
          </a:xfrm>
          <a:prstGeom prst="rect">
            <a:avLst/>
          </a:prstGeom>
          <a:noFill/>
          <a:ln w="9525" cap="flat" cmpd="sng" algn="ctr">
            <a:noFill/>
            <a:prstDash val="solid"/>
          </a:ln>
          <a:effectLst/>
        </p:spPr>
        <p:txBody>
          <a:bodyPr rtlCol="0" anchor="ctr"/>
          <a:lstStyle/>
          <a:p>
            <a:pPr marL="180975" indent="-85725" algn="l"/>
            <a:r>
              <a:rPr lang="ja-JP" altLang="en-US" sz="1100" dirty="0"/>
              <a:t>・建替時の容積率特例</a:t>
            </a:r>
            <a:endParaRPr lang="en-US" altLang="ja-JP" sz="1100" dirty="0"/>
          </a:p>
        </p:txBody>
      </p:sp>
      <p:sp>
        <p:nvSpPr>
          <p:cNvPr id="154" name="テキスト ボックス 153"/>
          <p:cNvSpPr txBox="1"/>
          <p:nvPr/>
        </p:nvSpPr>
        <p:spPr>
          <a:xfrm>
            <a:off x="6478124" y="5502947"/>
            <a:ext cx="2624401" cy="215444"/>
          </a:xfrm>
          <a:prstGeom prst="rect">
            <a:avLst/>
          </a:prstGeom>
          <a:noFill/>
        </p:spPr>
        <p:txBody>
          <a:bodyPr wrap="square" rtlCol="0">
            <a:spAutoFit/>
          </a:bodyPr>
          <a:lstStyle/>
          <a:p>
            <a:pPr eaLnBrk="1" hangingPunct="1"/>
            <a:r>
              <a:rPr lang="ja-JP" altLang="en-US" sz="800" dirty="0">
                <a:solidFill>
                  <a:srgbClr val="000000"/>
                </a:solidFill>
                <a:latin typeface="ＭＳ Ｐゴシック" panose="020B0600070205080204" pitchFamily="50" charset="-128"/>
                <a:ea typeface="ＭＳ Ｐゴシック" panose="020B0600070205080204" pitchFamily="50" charset="-128"/>
              </a:rPr>
              <a:t>（建物の傷みが著しく外壁の剥落等が生じた事例）</a:t>
            </a:r>
            <a:endParaRPr kumimoji="1" lang="ja-JP" altLang="en-US" sz="800" dirty="0"/>
          </a:p>
        </p:txBody>
      </p:sp>
      <p:sp>
        <p:nvSpPr>
          <p:cNvPr id="155" name="正方形/長方形 154"/>
          <p:cNvSpPr/>
          <p:nvPr/>
        </p:nvSpPr>
        <p:spPr>
          <a:xfrm>
            <a:off x="526663" y="6119674"/>
            <a:ext cx="5837026" cy="246221"/>
          </a:xfrm>
          <a:prstGeom prst="rect">
            <a:avLst/>
          </a:prstGeom>
        </p:spPr>
        <p:txBody>
          <a:bodyPr wrap="square" lIns="72000" rIns="72000" anchor="ctr">
            <a:spAutoFit/>
          </a:bodyPr>
          <a:lstStyle/>
          <a:p>
            <a:pPr algn="just" eaLnBrk="1" hangingPunct="1">
              <a:lnSpc>
                <a:spcPts val="1200"/>
              </a:lnSpc>
              <a:spcBef>
                <a:spcPts val="0"/>
              </a:spcBef>
            </a:pPr>
            <a:r>
              <a:rPr lang="ja-JP" altLang="en-US"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団地における敷地分割制度の創設</a:t>
            </a:r>
            <a:r>
              <a:rPr lang="ja-JP" altLang="en-US"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公布後２年以内施行</a:t>
            </a:r>
            <a:r>
              <a:rPr lang="en-US" altLang="ja-JP"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6" name="正方形/長方形 155"/>
          <p:cNvSpPr/>
          <p:nvPr/>
        </p:nvSpPr>
        <p:spPr>
          <a:xfrm>
            <a:off x="552617" y="6379512"/>
            <a:ext cx="9174442" cy="359123"/>
          </a:xfrm>
          <a:prstGeom prst="rect">
            <a:avLst/>
          </a:prstGeom>
          <a:noFill/>
          <a:ln w="9525" cap="flat" cmpd="sng" algn="ctr">
            <a:noFill/>
            <a:prstDash val="solid"/>
          </a:ln>
          <a:effectLst/>
        </p:spPr>
        <p:txBody>
          <a:bodyPr rtlCol="0" anchor="ctr"/>
          <a:lstStyle/>
          <a:p>
            <a:pPr algn="l"/>
            <a:r>
              <a:rPr lang="ja-JP" altLang="en-US" sz="1200" dirty="0"/>
              <a:t>上記①等の要除却認定を受けた老朽化マンションを含む団地において、敷地共有者の</a:t>
            </a:r>
            <a:endParaRPr lang="en-US" altLang="ja-JP" sz="1200" dirty="0"/>
          </a:p>
          <a:p>
            <a:pPr algn="l"/>
            <a:r>
              <a:rPr lang="ja-JP" altLang="en-US" sz="1200" dirty="0"/>
              <a:t>４／５以上の同意によりマンション敷地の分割を可能とする制度を創設</a:t>
            </a:r>
            <a:endParaRPr lang="en-US" altLang="ja-JP" sz="1200" dirty="0"/>
          </a:p>
        </p:txBody>
      </p:sp>
      <p:grpSp>
        <p:nvGrpSpPr>
          <p:cNvPr id="157" name="グループ化 156"/>
          <p:cNvGrpSpPr/>
          <p:nvPr/>
        </p:nvGrpSpPr>
        <p:grpSpPr>
          <a:xfrm>
            <a:off x="6643878" y="6057574"/>
            <a:ext cx="1066424" cy="656944"/>
            <a:chOff x="7232913" y="6079532"/>
            <a:chExt cx="1701049" cy="1070590"/>
          </a:xfrm>
        </p:grpSpPr>
        <p:sp>
          <p:nvSpPr>
            <p:cNvPr id="159" name="フリーフォーム 158"/>
            <p:cNvSpPr/>
            <p:nvPr/>
          </p:nvSpPr>
          <p:spPr>
            <a:xfrm>
              <a:off x="7232913" y="6079532"/>
              <a:ext cx="1701049" cy="1070590"/>
            </a:xfrm>
            <a:custGeom>
              <a:avLst/>
              <a:gdLst>
                <a:gd name="connsiteX0" fmla="*/ 546100 w 2743200"/>
                <a:gd name="connsiteY0" fmla="*/ 0 h 1752600"/>
                <a:gd name="connsiteX1" fmla="*/ 0 w 2743200"/>
                <a:gd name="connsiteY1" fmla="*/ 1397000 h 1752600"/>
                <a:gd name="connsiteX2" fmla="*/ 2146300 w 2743200"/>
                <a:gd name="connsiteY2" fmla="*/ 1752600 h 1752600"/>
                <a:gd name="connsiteX3" fmla="*/ 2743200 w 2743200"/>
                <a:gd name="connsiteY3" fmla="*/ 355600 h 1752600"/>
                <a:gd name="connsiteX4" fmla="*/ 2413000 w 2743200"/>
                <a:gd name="connsiteY4" fmla="*/ 317500 h 1752600"/>
                <a:gd name="connsiteX0" fmla="*/ 571500 w 2743200"/>
                <a:gd name="connsiteY0" fmla="*/ 0 h 1714500"/>
                <a:gd name="connsiteX1" fmla="*/ 0 w 2743200"/>
                <a:gd name="connsiteY1" fmla="*/ 1358900 h 1714500"/>
                <a:gd name="connsiteX2" fmla="*/ 2146300 w 2743200"/>
                <a:gd name="connsiteY2" fmla="*/ 1714500 h 1714500"/>
                <a:gd name="connsiteX3" fmla="*/ 2743200 w 2743200"/>
                <a:gd name="connsiteY3" fmla="*/ 317500 h 1714500"/>
                <a:gd name="connsiteX4" fmla="*/ 2413000 w 2743200"/>
                <a:gd name="connsiteY4" fmla="*/ 279400 h 1714500"/>
                <a:gd name="connsiteX0" fmla="*/ 571500 w 2743200"/>
                <a:gd name="connsiteY0" fmla="*/ 0 h 1714500"/>
                <a:gd name="connsiteX1" fmla="*/ 0 w 2743200"/>
                <a:gd name="connsiteY1" fmla="*/ 1358900 h 1714500"/>
                <a:gd name="connsiteX2" fmla="*/ 2146300 w 2743200"/>
                <a:gd name="connsiteY2" fmla="*/ 1714500 h 1714500"/>
                <a:gd name="connsiteX3" fmla="*/ 2743200 w 2743200"/>
                <a:gd name="connsiteY3" fmla="*/ 317500 h 1714500"/>
                <a:gd name="connsiteX4" fmla="*/ 971550 w 2743200"/>
                <a:gd name="connsiteY4" fmla="*/ 44450 h 1714500"/>
                <a:gd name="connsiteX0" fmla="*/ 571500 w 2743200"/>
                <a:gd name="connsiteY0" fmla="*/ 0 h 1714500"/>
                <a:gd name="connsiteX1" fmla="*/ 0 w 2743200"/>
                <a:gd name="connsiteY1" fmla="*/ 1358900 h 1714500"/>
                <a:gd name="connsiteX2" fmla="*/ 2146300 w 2743200"/>
                <a:gd name="connsiteY2" fmla="*/ 1714500 h 1714500"/>
                <a:gd name="connsiteX3" fmla="*/ 2743200 w 2743200"/>
                <a:gd name="connsiteY3" fmla="*/ 342900 h 1714500"/>
                <a:gd name="connsiteX4" fmla="*/ 971550 w 2743200"/>
                <a:gd name="connsiteY4" fmla="*/ 44450 h 1714500"/>
                <a:gd name="connsiteX0" fmla="*/ 571500 w 2724150"/>
                <a:gd name="connsiteY0" fmla="*/ 0 h 1714500"/>
                <a:gd name="connsiteX1" fmla="*/ 0 w 2724150"/>
                <a:gd name="connsiteY1" fmla="*/ 1358900 h 1714500"/>
                <a:gd name="connsiteX2" fmla="*/ 2146300 w 2724150"/>
                <a:gd name="connsiteY2" fmla="*/ 1714500 h 1714500"/>
                <a:gd name="connsiteX3" fmla="*/ 2724150 w 2724150"/>
                <a:gd name="connsiteY3" fmla="*/ 336550 h 1714500"/>
                <a:gd name="connsiteX4" fmla="*/ 971550 w 2724150"/>
                <a:gd name="connsiteY4" fmla="*/ 44450 h 1714500"/>
                <a:gd name="connsiteX0" fmla="*/ 571500 w 2724150"/>
                <a:gd name="connsiteY0" fmla="*/ 0 h 1714500"/>
                <a:gd name="connsiteX1" fmla="*/ 0 w 2724150"/>
                <a:gd name="connsiteY1" fmla="*/ 1358900 h 1714500"/>
                <a:gd name="connsiteX2" fmla="*/ 2146300 w 2724150"/>
                <a:gd name="connsiteY2" fmla="*/ 1714500 h 1714500"/>
                <a:gd name="connsiteX3" fmla="*/ 2724150 w 2724150"/>
                <a:gd name="connsiteY3" fmla="*/ 336550 h 1714500"/>
                <a:gd name="connsiteX4" fmla="*/ 927100 w 2724150"/>
                <a:gd name="connsiteY4" fmla="*/ 25400 h 1714500"/>
                <a:gd name="connsiteX0" fmla="*/ 571500 w 2724150"/>
                <a:gd name="connsiteY0" fmla="*/ 0 h 1714500"/>
                <a:gd name="connsiteX1" fmla="*/ 0 w 2724150"/>
                <a:gd name="connsiteY1" fmla="*/ 1358900 h 1714500"/>
                <a:gd name="connsiteX2" fmla="*/ 2146300 w 2724150"/>
                <a:gd name="connsiteY2" fmla="*/ 1714500 h 1714500"/>
                <a:gd name="connsiteX3" fmla="*/ 2724150 w 2724150"/>
                <a:gd name="connsiteY3" fmla="*/ 336550 h 1714500"/>
                <a:gd name="connsiteX4" fmla="*/ 927100 w 2724150"/>
                <a:gd name="connsiteY4" fmla="*/ 44450 h 1714500"/>
                <a:gd name="connsiteX0" fmla="*/ 571500 w 2724150"/>
                <a:gd name="connsiteY0" fmla="*/ 0 h 1714500"/>
                <a:gd name="connsiteX1" fmla="*/ 0 w 2724150"/>
                <a:gd name="connsiteY1" fmla="*/ 1358900 h 1714500"/>
                <a:gd name="connsiteX2" fmla="*/ 2146300 w 2724150"/>
                <a:gd name="connsiteY2" fmla="*/ 1714500 h 1714500"/>
                <a:gd name="connsiteX3" fmla="*/ 2724150 w 2724150"/>
                <a:gd name="connsiteY3" fmla="*/ 336550 h 1714500"/>
                <a:gd name="connsiteX4" fmla="*/ 2413000 w 2724150"/>
                <a:gd name="connsiteY4" fmla="*/ 285750 h 1714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24150" h="1714500">
                  <a:moveTo>
                    <a:pt x="571500" y="0"/>
                  </a:moveTo>
                  <a:lnTo>
                    <a:pt x="0" y="1358900"/>
                  </a:lnTo>
                  <a:lnTo>
                    <a:pt x="2146300" y="1714500"/>
                  </a:lnTo>
                  <a:lnTo>
                    <a:pt x="2724150" y="336550"/>
                  </a:lnTo>
                  <a:lnTo>
                    <a:pt x="2413000" y="285750"/>
                  </a:lnTo>
                </a:path>
              </a:pathLst>
            </a:cu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60" name="フリーフォーム 159"/>
            <p:cNvSpPr/>
            <p:nvPr/>
          </p:nvSpPr>
          <p:spPr>
            <a:xfrm>
              <a:off x="7819755" y="6099358"/>
              <a:ext cx="71373" cy="15861"/>
            </a:xfrm>
            <a:custGeom>
              <a:avLst/>
              <a:gdLst>
                <a:gd name="connsiteX0" fmla="*/ 152400 w 266700"/>
                <a:gd name="connsiteY0" fmla="*/ 0 h 1816100"/>
                <a:gd name="connsiteX1" fmla="*/ 266700 w 266700"/>
                <a:gd name="connsiteY1" fmla="*/ 25400 h 1816100"/>
                <a:gd name="connsiteX2" fmla="*/ 266700 w 266700"/>
                <a:gd name="connsiteY2" fmla="*/ 25400 h 1816100"/>
                <a:gd name="connsiteX3" fmla="*/ 266700 w 266700"/>
                <a:gd name="connsiteY3" fmla="*/ 25400 h 1816100"/>
                <a:gd name="connsiteX4" fmla="*/ 0 w 266700"/>
                <a:gd name="connsiteY4" fmla="*/ 1816100 h 1816100"/>
                <a:gd name="connsiteX0" fmla="*/ 0 w 114300"/>
                <a:gd name="connsiteY0" fmla="*/ 0 h 25400"/>
                <a:gd name="connsiteX1" fmla="*/ 114300 w 114300"/>
                <a:gd name="connsiteY1" fmla="*/ 25400 h 25400"/>
                <a:gd name="connsiteX2" fmla="*/ 114300 w 114300"/>
                <a:gd name="connsiteY2" fmla="*/ 25400 h 25400"/>
                <a:gd name="connsiteX3" fmla="*/ 114300 w 114300"/>
                <a:gd name="connsiteY3" fmla="*/ 25400 h 25400"/>
              </a:gdLst>
              <a:ahLst/>
              <a:cxnLst>
                <a:cxn ang="0">
                  <a:pos x="connsiteX0" y="connsiteY0"/>
                </a:cxn>
                <a:cxn ang="0">
                  <a:pos x="connsiteX1" y="connsiteY1"/>
                </a:cxn>
                <a:cxn ang="0">
                  <a:pos x="connsiteX2" y="connsiteY2"/>
                </a:cxn>
                <a:cxn ang="0">
                  <a:pos x="connsiteX3" y="connsiteY3"/>
                </a:cxn>
              </a:cxnLst>
              <a:rect l="l" t="t" r="r" b="b"/>
              <a:pathLst>
                <a:path w="114300" h="25400">
                  <a:moveTo>
                    <a:pt x="0" y="0"/>
                  </a:moveTo>
                  <a:lnTo>
                    <a:pt x="114300" y="25400"/>
                  </a:lnTo>
                  <a:lnTo>
                    <a:pt x="114300" y="25400"/>
                  </a:lnTo>
                  <a:lnTo>
                    <a:pt x="114300" y="25400"/>
                  </a:lnTo>
                </a:path>
              </a:pathLst>
            </a:cu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1" name="フリーフォーム 160"/>
            <p:cNvSpPr/>
            <p:nvPr/>
          </p:nvSpPr>
          <p:spPr>
            <a:xfrm>
              <a:off x="8115097" y="6150285"/>
              <a:ext cx="71373" cy="15861"/>
            </a:xfrm>
            <a:custGeom>
              <a:avLst/>
              <a:gdLst>
                <a:gd name="connsiteX0" fmla="*/ 152400 w 266700"/>
                <a:gd name="connsiteY0" fmla="*/ 0 h 1816100"/>
                <a:gd name="connsiteX1" fmla="*/ 266700 w 266700"/>
                <a:gd name="connsiteY1" fmla="*/ 25400 h 1816100"/>
                <a:gd name="connsiteX2" fmla="*/ 266700 w 266700"/>
                <a:gd name="connsiteY2" fmla="*/ 25400 h 1816100"/>
                <a:gd name="connsiteX3" fmla="*/ 266700 w 266700"/>
                <a:gd name="connsiteY3" fmla="*/ 25400 h 1816100"/>
                <a:gd name="connsiteX4" fmla="*/ 0 w 266700"/>
                <a:gd name="connsiteY4" fmla="*/ 1816100 h 1816100"/>
                <a:gd name="connsiteX0" fmla="*/ 0 w 114300"/>
                <a:gd name="connsiteY0" fmla="*/ 0 h 25400"/>
                <a:gd name="connsiteX1" fmla="*/ 114300 w 114300"/>
                <a:gd name="connsiteY1" fmla="*/ 25400 h 25400"/>
                <a:gd name="connsiteX2" fmla="*/ 114300 w 114300"/>
                <a:gd name="connsiteY2" fmla="*/ 25400 h 25400"/>
                <a:gd name="connsiteX3" fmla="*/ 114300 w 114300"/>
                <a:gd name="connsiteY3" fmla="*/ 25400 h 25400"/>
              </a:gdLst>
              <a:ahLst/>
              <a:cxnLst>
                <a:cxn ang="0">
                  <a:pos x="connsiteX0" y="connsiteY0"/>
                </a:cxn>
                <a:cxn ang="0">
                  <a:pos x="connsiteX1" y="connsiteY1"/>
                </a:cxn>
                <a:cxn ang="0">
                  <a:pos x="connsiteX2" y="connsiteY2"/>
                </a:cxn>
                <a:cxn ang="0">
                  <a:pos x="connsiteX3" y="connsiteY3"/>
                </a:cxn>
              </a:cxnLst>
              <a:rect l="l" t="t" r="r" b="b"/>
              <a:pathLst>
                <a:path w="114300" h="25400">
                  <a:moveTo>
                    <a:pt x="0" y="0"/>
                  </a:moveTo>
                  <a:lnTo>
                    <a:pt x="114300" y="25400"/>
                  </a:lnTo>
                  <a:lnTo>
                    <a:pt x="114300" y="25400"/>
                  </a:lnTo>
                  <a:lnTo>
                    <a:pt x="114300" y="25400"/>
                  </a:lnTo>
                </a:path>
              </a:pathLst>
            </a:cu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2" name="フリーフォーム 161"/>
            <p:cNvSpPr/>
            <p:nvPr/>
          </p:nvSpPr>
          <p:spPr>
            <a:xfrm>
              <a:off x="8425881" y="6207145"/>
              <a:ext cx="71373" cy="15861"/>
            </a:xfrm>
            <a:custGeom>
              <a:avLst/>
              <a:gdLst>
                <a:gd name="connsiteX0" fmla="*/ 152400 w 266700"/>
                <a:gd name="connsiteY0" fmla="*/ 0 h 1816100"/>
                <a:gd name="connsiteX1" fmla="*/ 266700 w 266700"/>
                <a:gd name="connsiteY1" fmla="*/ 25400 h 1816100"/>
                <a:gd name="connsiteX2" fmla="*/ 266700 w 266700"/>
                <a:gd name="connsiteY2" fmla="*/ 25400 h 1816100"/>
                <a:gd name="connsiteX3" fmla="*/ 266700 w 266700"/>
                <a:gd name="connsiteY3" fmla="*/ 25400 h 1816100"/>
                <a:gd name="connsiteX4" fmla="*/ 0 w 266700"/>
                <a:gd name="connsiteY4" fmla="*/ 1816100 h 1816100"/>
                <a:gd name="connsiteX0" fmla="*/ 0 w 114300"/>
                <a:gd name="connsiteY0" fmla="*/ 0 h 25400"/>
                <a:gd name="connsiteX1" fmla="*/ 114300 w 114300"/>
                <a:gd name="connsiteY1" fmla="*/ 25400 h 25400"/>
                <a:gd name="connsiteX2" fmla="*/ 114300 w 114300"/>
                <a:gd name="connsiteY2" fmla="*/ 25400 h 25400"/>
                <a:gd name="connsiteX3" fmla="*/ 114300 w 114300"/>
                <a:gd name="connsiteY3" fmla="*/ 25400 h 25400"/>
              </a:gdLst>
              <a:ahLst/>
              <a:cxnLst>
                <a:cxn ang="0">
                  <a:pos x="connsiteX0" y="connsiteY0"/>
                </a:cxn>
                <a:cxn ang="0">
                  <a:pos x="connsiteX1" y="connsiteY1"/>
                </a:cxn>
                <a:cxn ang="0">
                  <a:pos x="connsiteX2" y="connsiteY2"/>
                </a:cxn>
                <a:cxn ang="0">
                  <a:pos x="connsiteX3" y="connsiteY3"/>
                </a:cxn>
              </a:cxnLst>
              <a:rect l="l" t="t" r="r" b="b"/>
              <a:pathLst>
                <a:path w="114300" h="25400">
                  <a:moveTo>
                    <a:pt x="0" y="0"/>
                  </a:moveTo>
                  <a:lnTo>
                    <a:pt x="114300" y="25400"/>
                  </a:lnTo>
                  <a:lnTo>
                    <a:pt x="114300" y="25400"/>
                  </a:lnTo>
                  <a:lnTo>
                    <a:pt x="114300" y="25400"/>
                  </a:lnTo>
                </a:path>
              </a:pathLst>
            </a:cu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3" name="フリーフォーム 162"/>
            <p:cNvSpPr/>
            <p:nvPr/>
          </p:nvSpPr>
          <p:spPr>
            <a:xfrm>
              <a:off x="8303781" y="6217197"/>
              <a:ext cx="444097" cy="499609"/>
            </a:xfrm>
            <a:custGeom>
              <a:avLst/>
              <a:gdLst>
                <a:gd name="connsiteX0" fmla="*/ 254000 w 711200"/>
                <a:gd name="connsiteY0" fmla="*/ 0 h 800100"/>
                <a:gd name="connsiteX1" fmla="*/ 0 w 711200"/>
                <a:gd name="connsiteY1" fmla="*/ 660400 h 800100"/>
                <a:gd name="connsiteX2" fmla="*/ 711200 w 711200"/>
                <a:gd name="connsiteY2" fmla="*/ 800100 h 800100"/>
                <a:gd name="connsiteX3" fmla="*/ 711200 w 711200"/>
                <a:gd name="connsiteY3" fmla="*/ 800100 h 800100"/>
              </a:gdLst>
              <a:ahLst/>
              <a:cxnLst>
                <a:cxn ang="0">
                  <a:pos x="connsiteX0" y="connsiteY0"/>
                </a:cxn>
                <a:cxn ang="0">
                  <a:pos x="connsiteX1" y="connsiteY1"/>
                </a:cxn>
                <a:cxn ang="0">
                  <a:pos x="connsiteX2" y="connsiteY2"/>
                </a:cxn>
                <a:cxn ang="0">
                  <a:pos x="connsiteX3" y="connsiteY3"/>
                </a:cxn>
              </a:cxnLst>
              <a:rect l="l" t="t" r="r" b="b"/>
              <a:pathLst>
                <a:path w="711200" h="800100">
                  <a:moveTo>
                    <a:pt x="254000" y="0"/>
                  </a:moveTo>
                  <a:lnTo>
                    <a:pt x="0" y="660400"/>
                  </a:lnTo>
                  <a:lnTo>
                    <a:pt x="711200" y="800100"/>
                  </a:lnTo>
                  <a:lnTo>
                    <a:pt x="711200" y="800100"/>
                  </a:lnTo>
                </a:path>
              </a:pathLst>
            </a:cu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sp>
        <p:nvSpPr>
          <p:cNvPr id="164" name="Text Box 8"/>
          <p:cNvSpPr txBox="1">
            <a:spLocks noChangeArrowheads="1"/>
          </p:cNvSpPr>
          <p:nvPr/>
        </p:nvSpPr>
        <p:spPr bwMode="auto">
          <a:xfrm>
            <a:off x="7652674" y="6457970"/>
            <a:ext cx="173788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0"/>
              </a:spcBef>
              <a:buFontTx/>
              <a:buNone/>
            </a:pPr>
            <a:r>
              <a:rPr lang="ja-JP" altLang="en-US" sz="800" dirty="0">
                <a:latin typeface="ＭＳ Ｐゴシック" panose="020B0600070205080204" pitchFamily="50" charset="-128"/>
              </a:rPr>
              <a:t>敷地分割により要除却認定マンションの売却・建替えを円滑化</a:t>
            </a:r>
            <a:endParaRPr lang="en-US" altLang="ja-JP" sz="800" dirty="0">
              <a:latin typeface="ＭＳ Ｐゴシック" panose="020B0600070205080204" pitchFamily="50" charset="-128"/>
            </a:endParaRPr>
          </a:p>
        </p:txBody>
      </p:sp>
      <p:cxnSp>
        <p:nvCxnSpPr>
          <p:cNvPr id="165" name="直線矢印コネクタ 164"/>
          <p:cNvCxnSpPr/>
          <p:nvPr/>
        </p:nvCxnSpPr>
        <p:spPr>
          <a:xfrm flipH="1">
            <a:off x="7648346" y="6034480"/>
            <a:ext cx="231935" cy="126899"/>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6" name="Text Box 8"/>
          <p:cNvSpPr txBox="1">
            <a:spLocks noChangeArrowheads="1"/>
          </p:cNvSpPr>
          <p:nvPr/>
        </p:nvSpPr>
        <p:spPr bwMode="auto">
          <a:xfrm>
            <a:off x="7706021" y="5938300"/>
            <a:ext cx="1164439"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0" tIns="0" rIns="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r>
              <a:rPr lang="ja-JP" altLang="en-US" sz="800" dirty="0">
                <a:latin typeface="ＭＳ Ｐゴシック" panose="020B0600070205080204" pitchFamily="50" charset="-128"/>
              </a:rPr>
              <a:t>要除却認定マンション</a:t>
            </a:r>
            <a:endParaRPr lang="en-US" altLang="ja-JP" sz="800" dirty="0">
              <a:latin typeface="ＭＳ Ｐゴシック" panose="020B0600070205080204" pitchFamily="50" charset="-128"/>
            </a:endParaRPr>
          </a:p>
        </p:txBody>
      </p:sp>
      <p:grpSp>
        <p:nvGrpSpPr>
          <p:cNvPr id="6" name="グループ化 5"/>
          <p:cNvGrpSpPr/>
          <p:nvPr/>
        </p:nvGrpSpPr>
        <p:grpSpPr>
          <a:xfrm>
            <a:off x="104534" y="2293348"/>
            <a:ext cx="9701006" cy="2062810"/>
            <a:chOff x="75506" y="2265638"/>
            <a:chExt cx="9701006" cy="2062810"/>
          </a:xfrm>
        </p:grpSpPr>
        <p:sp>
          <p:nvSpPr>
            <p:cNvPr id="38" name="正方形/長方形 37"/>
            <p:cNvSpPr/>
            <p:nvPr/>
          </p:nvSpPr>
          <p:spPr>
            <a:xfrm>
              <a:off x="523588" y="2688993"/>
              <a:ext cx="8716977" cy="309766"/>
            </a:xfrm>
            <a:prstGeom prst="rect">
              <a:avLst/>
            </a:prstGeom>
            <a:noFill/>
            <a:ln w="9525" cap="flat" cmpd="sng" algn="ctr">
              <a:noFill/>
              <a:prstDash val="solid"/>
            </a:ln>
            <a:effectLst/>
          </p:spPr>
          <p:txBody>
            <a:bodyPr rtlCol="0" anchor="ctr"/>
            <a:lstStyle/>
            <a:p>
              <a:pPr algn="l" fontAlgn="auto">
                <a:spcBef>
                  <a:spcPts val="0"/>
                </a:spcBef>
                <a:spcAft>
                  <a:spcPts val="0"/>
                </a:spcAft>
                <a:defRPr/>
              </a:pPr>
              <a:r>
                <a:rPr kumimoji="0" lang="ja-JP" altLang="en-US" sz="1200" kern="0" dirty="0">
                  <a:latin typeface="ＭＳ ゴシック" panose="020B0609070205080204" pitchFamily="49" charset="-128"/>
                  <a:ea typeface="ＭＳ ゴシック" panose="020B0609070205080204" pitchFamily="49" charset="-128"/>
                </a:rPr>
                <a:t>国土交通大臣は、マンションの管理の適正化の推進を図るための基本的な方針を策定</a:t>
              </a:r>
              <a:endParaRPr kumimoji="0" lang="en-US" altLang="ja-JP" sz="1200" kern="0" dirty="0">
                <a:latin typeface="ＭＳ ゴシック" panose="020B0609070205080204" pitchFamily="49" charset="-128"/>
                <a:ea typeface="ＭＳ ゴシック" panose="020B0609070205080204" pitchFamily="49" charset="-128"/>
              </a:endParaRPr>
            </a:p>
          </p:txBody>
        </p:sp>
        <p:sp>
          <p:nvSpPr>
            <p:cNvPr id="135" name="正方形/長方形 134"/>
            <p:cNvSpPr/>
            <p:nvPr/>
          </p:nvSpPr>
          <p:spPr>
            <a:xfrm>
              <a:off x="497635" y="2986559"/>
              <a:ext cx="5837026" cy="246221"/>
            </a:xfrm>
            <a:prstGeom prst="rect">
              <a:avLst/>
            </a:prstGeom>
          </p:spPr>
          <p:txBody>
            <a:bodyPr wrap="square" lIns="72000" rIns="72000" anchor="ctr">
              <a:spAutoFit/>
            </a:bodyPr>
            <a:lstStyle/>
            <a:p>
              <a:pPr algn="just" eaLnBrk="1" hangingPunct="1">
                <a:lnSpc>
                  <a:spcPts val="1200"/>
                </a:lnSpc>
                <a:spcBef>
                  <a:spcPts val="0"/>
                </a:spcBef>
              </a:pPr>
              <a:r>
                <a:rPr lang="ja-JP" altLang="en-US"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地方公共団体によるマンション管理適正化の推進　</a:t>
              </a:r>
              <a:r>
                <a:rPr lang="en-US" altLang="ja-JP"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a:t>
              </a:r>
              <a:r>
                <a:rPr lang="zh-CN" altLang="en-US"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公布後２年以内施行</a:t>
              </a:r>
              <a:r>
                <a:rPr lang="en-US" altLang="ja-JP"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6" name="AutoShape 10"/>
            <p:cNvSpPr>
              <a:spLocks noChangeArrowheads="1"/>
            </p:cNvSpPr>
            <p:nvPr/>
          </p:nvSpPr>
          <p:spPr bwMode="auto">
            <a:xfrm>
              <a:off x="489731" y="2283029"/>
              <a:ext cx="9216000" cy="252000"/>
            </a:xfrm>
            <a:prstGeom prst="roundRect">
              <a:avLst>
                <a:gd name="adj" fmla="val 0"/>
              </a:avLst>
            </a:prstGeom>
            <a:solidFill>
              <a:srgbClr val="0070C0"/>
            </a:solidFill>
            <a:ln w="9525">
              <a:noFill/>
              <a:round/>
              <a:headEnd/>
              <a:tailEnd/>
            </a:ln>
            <a:effectLst/>
          </p:spPr>
          <p:txBody>
            <a:bodyPr wrap="none" lIns="87239" tIns="43619" rIns="87239" bIns="43619" anchor="ctr"/>
            <a:lstStyle>
              <a:lvl1pPr defTabSz="8731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8731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8731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8731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8731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34925" fontAlgn="auto">
                <a:spcBef>
                  <a:spcPts val="0"/>
                </a:spcBef>
                <a:spcAft>
                  <a:spcPts val="0"/>
                </a:spcAft>
                <a:buNone/>
                <a:defRPr/>
              </a:pPr>
              <a:r>
                <a:rPr kumimoji="0" lang="ja-JP" altLang="en-US" sz="12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マンション管理の適正化の推進</a:t>
              </a:r>
              <a:endParaRPr kumimoji="0" lang="en-US" altLang="ja-JP" sz="12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正方形/長方形 116"/>
            <p:cNvSpPr/>
            <p:nvPr/>
          </p:nvSpPr>
          <p:spPr>
            <a:xfrm>
              <a:off x="489731" y="2276448"/>
              <a:ext cx="9216000" cy="2052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endParaRPr lang="ja-JP" altLang="en-US">
                <a:solidFill>
                  <a:prstClr val="white"/>
                </a:solidFill>
              </a:endParaRPr>
            </a:p>
          </p:txBody>
        </p:sp>
        <p:sp>
          <p:nvSpPr>
            <p:cNvPr id="120" name="AutoShape 10"/>
            <p:cNvSpPr>
              <a:spLocks noChangeArrowheads="1"/>
            </p:cNvSpPr>
            <p:nvPr/>
          </p:nvSpPr>
          <p:spPr bwMode="auto">
            <a:xfrm>
              <a:off x="75506" y="2265638"/>
              <a:ext cx="360000" cy="2061802"/>
            </a:xfrm>
            <a:prstGeom prst="roundRect">
              <a:avLst>
                <a:gd name="adj" fmla="val 0"/>
              </a:avLst>
            </a:prstGeom>
            <a:solidFill>
              <a:srgbClr val="0070C0"/>
            </a:solidFill>
            <a:ln w="9525">
              <a:noFill/>
              <a:round/>
              <a:headEnd/>
              <a:tailEnd/>
            </a:ln>
            <a:effectLst/>
          </p:spPr>
          <p:txBody>
            <a:bodyPr vert="eaVert" wrap="none" lIns="87239" tIns="43619" rIns="87239" bIns="43619" anchor="ctr"/>
            <a:lstStyle>
              <a:lvl1pPr defTabSz="8731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8731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8731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8731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8731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8731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34925" algn="ctr" fontAlgn="auto">
                <a:lnSpc>
                  <a:spcPts val="1500"/>
                </a:lnSpc>
                <a:spcBef>
                  <a:spcPts val="0"/>
                </a:spcBef>
                <a:spcAft>
                  <a:spcPts val="0"/>
                </a:spcAft>
                <a:buNone/>
                <a:defRPr/>
              </a:pPr>
              <a:r>
                <a:rPr kumimoji="0" lang="ja-JP" altLang="en-US" sz="1100" b="1" kern="0" dirty="0">
                  <a:solidFill>
                    <a:schemeClr val="bg1"/>
                  </a:solidFill>
                  <a:latin typeface="+mn-ea"/>
                  <a:ea typeface="+mn-ea"/>
                  <a:cs typeface="メイリオ" panose="020B0604030504040204" pitchFamily="50" charset="-128"/>
                </a:rPr>
                <a:t>マンション管理適正化法の改正</a:t>
              </a:r>
            </a:p>
          </p:txBody>
        </p:sp>
        <p:sp>
          <p:nvSpPr>
            <p:cNvPr id="137" name="正方形/長方形 136"/>
            <p:cNvSpPr/>
            <p:nvPr/>
          </p:nvSpPr>
          <p:spPr>
            <a:xfrm>
              <a:off x="497635" y="2558523"/>
              <a:ext cx="5837026" cy="246221"/>
            </a:xfrm>
            <a:prstGeom prst="rect">
              <a:avLst/>
            </a:prstGeom>
          </p:spPr>
          <p:txBody>
            <a:bodyPr wrap="square" lIns="72000" rIns="72000" anchor="ctr">
              <a:spAutoFit/>
            </a:bodyPr>
            <a:lstStyle/>
            <a:p>
              <a:pPr algn="just" eaLnBrk="1" hangingPunct="1">
                <a:lnSpc>
                  <a:spcPts val="1200"/>
                </a:lnSpc>
                <a:spcBef>
                  <a:spcPts val="0"/>
                </a:spcBef>
              </a:pPr>
              <a:r>
                <a:rPr lang="ja-JP" altLang="en-US"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国による基本方針の策定　</a:t>
              </a:r>
              <a:r>
                <a:rPr lang="en-US" altLang="ja-JP"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公布後２年以内施行</a:t>
              </a:r>
              <a:r>
                <a:rPr lang="en-US" altLang="ja-JP"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rgbClr val="C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正方形/長方形 137"/>
            <p:cNvSpPr/>
            <p:nvPr/>
          </p:nvSpPr>
          <p:spPr>
            <a:xfrm>
              <a:off x="523588" y="3016963"/>
              <a:ext cx="3332075" cy="499848"/>
            </a:xfrm>
            <a:prstGeom prst="rect">
              <a:avLst/>
            </a:prstGeom>
            <a:noFill/>
            <a:ln w="9525" cap="flat" cmpd="sng" algn="ctr">
              <a:noFill/>
              <a:prstDash val="solid"/>
            </a:ln>
            <a:effectLst/>
          </p:spPr>
          <p:txBody>
            <a:bodyPr rtlCol="0" anchor="ctr"/>
            <a:lstStyle/>
            <a:p>
              <a:pPr marR="0" lvl="0" algn="l" defTabSz="914400" eaLnBrk="1" fontAlgn="auto" latinLnBrk="0" hangingPunct="1">
                <a:spcBef>
                  <a:spcPts val="0"/>
                </a:spcBef>
                <a:spcAft>
                  <a:spcPts val="0"/>
                </a:spcAft>
                <a:buClrTx/>
                <a:buSzTx/>
                <a:buFontTx/>
                <a:buNone/>
                <a:tabLst/>
                <a:defRPr/>
              </a:pPr>
              <a:r>
                <a:rPr kumimoji="0" lang="ja-JP" altLang="en-US" sz="1200" kern="0" dirty="0">
                  <a:latin typeface="ＭＳ ゴシック" panose="020B0609070205080204" pitchFamily="49" charset="-128"/>
                  <a:ea typeface="ＭＳ ゴシック" panose="020B0609070205080204" pitchFamily="49" charset="-128"/>
                </a:rPr>
                <a:t>地方公共団体</a:t>
              </a:r>
              <a:r>
                <a:rPr kumimoji="0" lang="en-US" altLang="ja-JP" sz="1200" kern="0" dirty="0">
                  <a:latin typeface="ＭＳ ゴシック" panose="020B0609070205080204" pitchFamily="49" charset="-128"/>
                  <a:ea typeface="ＭＳ ゴシック" panose="020B0609070205080204" pitchFamily="49" charset="-128"/>
                </a:rPr>
                <a:t>※</a:t>
              </a:r>
              <a:r>
                <a:rPr kumimoji="0" lang="ja-JP" altLang="en-US" sz="1200" kern="0" dirty="0">
                  <a:latin typeface="ＭＳ ゴシック" panose="020B0609070205080204" pitchFamily="49" charset="-128"/>
                  <a:ea typeface="ＭＳ ゴシック" panose="020B0609070205080204" pitchFamily="49" charset="-128"/>
                </a:rPr>
                <a:t>による以下の措置を講じる</a:t>
              </a:r>
              <a:endParaRPr kumimoji="0" lang="en-US" altLang="ja-JP" sz="1200" kern="0" dirty="0">
                <a:latin typeface="ＭＳ ゴシック" panose="020B0609070205080204" pitchFamily="49" charset="-128"/>
                <a:ea typeface="ＭＳ ゴシック" panose="020B0609070205080204" pitchFamily="49" charset="-128"/>
              </a:endParaRPr>
            </a:p>
          </p:txBody>
        </p:sp>
        <p:sp>
          <p:nvSpPr>
            <p:cNvPr id="139" name="正方形/長方形 138"/>
            <p:cNvSpPr/>
            <p:nvPr/>
          </p:nvSpPr>
          <p:spPr>
            <a:xfrm>
              <a:off x="560512" y="3318011"/>
              <a:ext cx="3296181" cy="285214"/>
            </a:xfrm>
            <a:prstGeom prst="rect">
              <a:avLst/>
            </a:prstGeom>
            <a:noFill/>
            <a:ln w="9525" cap="flat" cmpd="sng" algn="ctr">
              <a:noFill/>
              <a:prstDash val="solid"/>
            </a:ln>
            <a:effectLst/>
          </p:spPr>
          <p:txBody>
            <a:bodyPr rtlCol="0" anchor="ctr"/>
            <a:lstStyle/>
            <a:p>
              <a:pPr algn="l" fontAlgn="auto">
                <a:spcBef>
                  <a:spcPts val="0"/>
                </a:spcBef>
                <a:spcAft>
                  <a:spcPts val="0"/>
                </a:spcAft>
                <a:defRPr/>
              </a:pPr>
              <a:r>
                <a:rPr kumimoji="0" lang="ja-JP" altLang="en-US" sz="1200" kern="0" dirty="0">
                  <a:latin typeface="ＭＳ ゴシック" panose="020B0609070205080204" pitchFamily="49" charset="-128"/>
                  <a:ea typeface="ＭＳ ゴシック" panose="020B0609070205080204" pitchFamily="49" charset="-128"/>
                </a:rPr>
                <a:t>○</a:t>
              </a:r>
              <a:r>
                <a:rPr kumimoji="0" lang="ja-JP" altLang="en-US" sz="1200" b="1" u="sng" kern="0" dirty="0">
                  <a:latin typeface="ＭＳ ゴシック" panose="020B0609070205080204" pitchFamily="49" charset="-128"/>
                  <a:ea typeface="ＭＳ ゴシック" panose="020B0609070205080204" pitchFamily="49" charset="-128"/>
                </a:rPr>
                <a:t>マンション管理適正化推進計画制度</a:t>
              </a:r>
              <a:endParaRPr kumimoji="0" lang="en-US" altLang="ja-JP" sz="1200" b="1" u="sng" kern="0" dirty="0">
                <a:latin typeface="ＭＳ ゴシック" panose="020B0609070205080204" pitchFamily="49" charset="-128"/>
                <a:ea typeface="ＭＳ ゴシック" panose="020B0609070205080204" pitchFamily="49" charset="-128"/>
              </a:endParaRPr>
            </a:p>
          </p:txBody>
        </p:sp>
        <p:sp>
          <p:nvSpPr>
            <p:cNvPr id="140" name="正方形/長方形 139"/>
            <p:cNvSpPr/>
            <p:nvPr/>
          </p:nvSpPr>
          <p:spPr>
            <a:xfrm>
              <a:off x="3229463" y="3419538"/>
              <a:ext cx="6547049" cy="295681"/>
            </a:xfrm>
            <a:prstGeom prst="rect">
              <a:avLst/>
            </a:prstGeom>
            <a:noFill/>
            <a:ln w="9525" cap="flat" cmpd="sng" algn="ctr">
              <a:noFill/>
              <a:prstDash val="solid"/>
            </a:ln>
            <a:effectLst/>
          </p:spPr>
          <p:txBody>
            <a:bodyPr rtlCol="0" anchor="ctr"/>
            <a:lstStyle/>
            <a:p>
              <a:pPr algn="l" fontAlgn="auto">
                <a:spcBef>
                  <a:spcPts val="0"/>
                </a:spcBef>
                <a:spcAft>
                  <a:spcPts val="0"/>
                </a:spcAft>
                <a:defRPr/>
              </a:pPr>
              <a:r>
                <a:rPr kumimoji="0" lang="ja-JP" altLang="en-US" sz="1200" kern="0" dirty="0">
                  <a:latin typeface="ＭＳ ゴシック" panose="020B0609070205080204" pitchFamily="49" charset="-128"/>
                  <a:ea typeface="ＭＳ ゴシック" panose="020B0609070205080204" pitchFamily="49" charset="-128"/>
                </a:rPr>
                <a:t>･･･基本方針に基づき、管理の適正化の推進を図るための施策に関する事項等を定める計画を</a:t>
              </a:r>
              <a:endParaRPr kumimoji="0" lang="en-US" altLang="ja-JP" sz="1200" kern="0" dirty="0">
                <a:latin typeface="ＭＳ ゴシック" panose="020B0609070205080204" pitchFamily="49" charset="-128"/>
                <a:ea typeface="ＭＳ ゴシック" panose="020B0609070205080204" pitchFamily="49" charset="-128"/>
              </a:endParaRPr>
            </a:p>
            <a:p>
              <a:pPr algn="l" fontAlgn="auto">
                <a:spcBef>
                  <a:spcPts val="0"/>
                </a:spcBef>
                <a:spcAft>
                  <a:spcPts val="0"/>
                </a:spcAft>
                <a:defRPr/>
              </a:pPr>
              <a:r>
                <a:rPr kumimoji="0" lang="ja-JP" altLang="en-US" sz="1200" kern="0" dirty="0">
                  <a:latin typeface="ＭＳ ゴシック" panose="020B0609070205080204" pitchFamily="49" charset="-128"/>
                  <a:ea typeface="ＭＳ ゴシック" panose="020B0609070205080204" pitchFamily="49" charset="-128"/>
                </a:rPr>
                <a:t>　 作成（任意）</a:t>
              </a:r>
              <a:endParaRPr kumimoji="0" lang="en-US" altLang="ja-JP" sz="1200" kern="0" dirty="0">
                <a:latin typeface="ＭＳ ゴシック" panose="020B0609070205080204" pitchFamily="49" charset="-128"/>
                <a:ea typeface="ＭＳ ゴシック" panose="020B0609070205080204" pitchFamily="49" charset="-128"/>
              </a:endParaRPr>
            </a:p>
          </p:txBody>
        </p:sp>
        <p:sp>
          <p:nvSpPr>
            <p:cNvPr id="141" name="正方形/長方形 140"/>
            <p:cNvSpPr/>
            <p:nvPr/>
          </p:nvSpPr>
          <p:spPr>
            <a:xfrm>
              <a:off x="560512" y="3966773"/>
              <a:ext cx="3296181" cy="285214"/>
            </a:xfrm>
            <a:prstGeom prst="rect">
              <a:avLst/>
            </a:prstGeom>
            <a:noFill/>
            <a:ln w="9525" cap="flat" cmpd="sng" algn="ctr">
              <a:noFill/>
              <a:prstDash val="solid"/>
            </a:ln>
            <a:effectLst/>
          </p:spPr>
          <p:txBody>
            <a:bodyPr rtlCol="0" anchor="ctr"/>
            <a:lstStyle/>
            <a:p>
              <a:pPr algn="l" fontAlgn="auto">
                <a:spcBef>
                  <a:spcPts val="0"/>
                </a:spcBef>
                <a:spcAft>
                  <a:spcPts val="0"/>
                </a:spcAft>
                <a:defRPr/>
              </a:pPr>
              <a:r>
                <a:rPr kumimoji="0" lang="ja-JP" altLang="en-US" sz="1200" kern="0" dirty="0">
                  <a:latin typeface="ＭＳ ゴシック" panose="020B0609070205080204" pitchFamily="49" charset="-128"/>
                  <a:ea typeface="ＭＳ ゴシック" panose="020B0609070205080204" pitchFamily="49" charset="-128"/>
                </a:rPr>
                <a:t>○</a:t>
              </a:r>
              <a:r>
                <a:rPr kumimoji="0" lang="ja-JP" altLang="en-US" sz="1200" b="1" u="sng" kern="0" dirty="0">
                  <a:latin typeface="ＭＳ ゴシック" panose="020B0609070205080204" pitchFamily="49" charset="-128"/>
                  <a:ea typeface="ＭＳ ゴシック" panose="020B0609070205080204" pitchFamily="49" charset="-128"/>
                </a:rPr>
                <a:t>管理適正化のための指導・助言等</a:t>
              </a:r>
              <a:endParaRPr kumimoji="0" lang="en-US" altLang="ja-JP" sz="1200" b="1" u="sng" kern="0" dirty="0">
                <a:latin typeface="ＭＳ ゴシック" panose="020B0609070205080204" pitchFamily="49" charset="-128"/>
                <a:ea typeface="ＭＳ ゴシック" panose="020B0609070205080204" pitchFamily="49" charset="-128"/>
              </a:endParaRPr>
            </a:p>
          </p:txBody>
        </p:sp>
        <p:sp>
          <p:nvSpPr>
            <p:cNvPr id="143" name="正方形/長方形 142"/>
            <p:cNvSpPr/>
            <p:nvPr/>
          </p:nvSpPr>
          <p:spPr>
            <a:xfrm>
              <a:off x="3051202" y="3994846"/>
              <a:ext cx="6366294" cy="271655"/>
            </a:xfrm>
            <a:prstGeom prst="rect">
              <a:avLst/>
            </a:prstGeom>
            <a:noFill/>
            <a:ln w="9525" cap="flat" cmpd="sng" algn="ctr">
              <a:noFill/>
              <a:prstDash val="solid"/>
            </a:ln>
            <a:effectLst/>
          </p:spPr>
          <p:txBody>
            <a:bodyPr rtlCol="0" anchor="ctr"/>
            <a:lstStyle/>
            <a:p>
              <a:pPr algn="l" fontAlgn="auto">
                <a:spcBef>
                  <a:spcPts val="0"/>
                </a:spcBef>
                <a:spcAft>
                  <a:spcPts val="0"/>
                </a:spcAft>
                <a:defRPr/>
              </a:pPr>
              <a:r>
                <a:rPr kumimoji="0" lang="ja-JP" altLang="en-US" sz="1200" kern="0" dirty="0">
                  <a:latin typeface="ＭＳ ゴシック" panose="020B0609070205080204" pitchFamily="49" charset="-128"/>
                  <a:ea typeface="ＭＳ ゴシック" panose="020B0609070205080204" pitchFamily="49" charset="-128"/>
                </a:rPr>
                <a:t>･･･管理の適正化のために、必要に応じて、管理組合に対して指導・助言等</a:t>
              </a:r>
              <a:endParaRPr kumimoji="0" lang="en-US" altLang="ja-JP" sz="1200" kern="0" dirty="0">
                <a:latin typeface="ＭＳ ゴシック" panose="020B0609070205080204" pitchFamily="49" charset="-128"/>
                <a:ea typeface="ＭＳ ゴシック" panose="020B0609070205080204" pitchFamily="49" charset="-128"/>
              </a:endParaRPr>
            </a:p>
          </p:txBody>
        </p:sp>
        <p:sp>
          <p:nvSpPr>
            <p:cNvPr id="144" name="正方形/長方形 143"/>
            <p:cNvSpPr/>
            <p:nvPr/>
          </p:nvSpPr>
          <p:spPr>
            <a:xfrm>
              <a:off x="559482" y="3760274"/>
              <a:ext cx="3296181" cy="216637"/>
            </a:xfrm>
            <a:prstGeom prst="rect">
              <a:avLst/>
            </a:prstGeom>
            <a:noFill/>
            <a:ln w="9525" cap="flat" cmpd="sng" algn="ctr">
              <a:noFill/>
              <a:prstDash val="solid"/>
            </a:ln>
            <a:effectLst/>
          </p:spPr>
          <p:txBody>
            <a:bodyPr rtlCol="0" anchor="ctr"/>
            <a:lstStyle/>
            <a:p>
              <a:pPr algn="l" fontAlgn="auto">
                <a:spcBef>
                  <a:spcPts val="0"/>
                </a:spcBef>
                <a:spcAft>
                  <a:spcPts val="0"/>
                </a:spcAft>
                <a:defRPr/>
              </a:pPr>
              <a:r>
                <a:rPr kumimoji="0" lang="ja-JP" altLang="en-US" sz="1200" kern="0" dirty="0">
                  <a:latin typeface="ＭＳ ゴシック" panose="020B0609070205080204" pitchFamily="49" charset="-128"/>
                  <a:ea typeface="ＭＳ ゴシック" panose="020B0609070205080204" pitchFamily="49" charset="-128"/>
                </a:rPr>
                <a:t>○</a:t>
              </a:r>
              <a:r>
                <a:rPr kumimoji="0" lang="ja-JP" altLang="en-US" sz="1200" b="1" u="sng" kern="0" dirty="0">
                  <a:latin typeface="ＭＳ ゴシック" panose="020B0609070205080204" pitchFamily="49" charset="-128"/>
                  <a:ea typeface="ＭＳ ゴシック" panose="020B0609070205080204" pitchFamily="49" charset="-128"/>
                </a:rPr>
                <a:t>管理計画認定制度</a:t>
              </a:r>
              <a:endParaRPr kumimoji="0" lang="en-US" altLang="ja-JP" sz="1200" b="1" u="sng" kern="0" dirty="0">
                <a:latin typeface="ＭＳ ゴシック" panose="020B0609070205080204" pitchFamily="49" charset="-128"/>
                <a:ea typeface="ＭＳ ゴシック" panose="020B0609070205080204" pitchFamily="49" charset="-128"/>
              </a:endParaRPr>
            </a:p>
          </p:txBody>
        </p:sp>
        <p:sp>
          <p:nvSpPr>
            <p:cNvPr id="145" name="正方形/長方形 144"/>
            <p:cNvSpPr/>
            <p:nvPr/>
          </p:nvSpPr>
          <p:spPr>
            <a:xfrm>
              <a:off x="1988505" y="3630359"/>
              <a:ext cx="7771452" cy="499848"/>
            </a:xfrm>
            <a:prstGeom prst="rect">
              <a:avLst/>
            </a:prstGeom>
            <a:noFill/>
            <a:ln w="9525" cap="flat" cmpd="sng" algn="ctr">
              <a:noFill/>
              <a:prstDash val="solid"/>
            </a:ln>
            <a:effectLst/>
          </p:spPr>
          <p:txBody>
            <a:bodyPr rtlCol="0" anchor="ctr"/>
            <a:lstStyle/>
            <a:p>
              <a:pPr lvl="0" eaLnBrk="1" fontAlgn="auto" hangingPunct="1">
                <a:spcBef>
                  <a:spcPts val="0"/>
                </a:spcBef>
                <a:spcAft>
                  <a:spcPts val="0"/>
                </a:spcAft>
                <a:defRPr/>
              </a:pPr>
              <a:r>
                <a:rPr kumimoji="0" lang="ja-JP" altLang="en-US" sz="1200" kern="0" dirty="0">
                  <a:latin typeface="ＭＳ ゴシック" panose="020B0609070205080204" pitchFamily="49" charset="-128"/>
                  <a:ea typeface="ＭＳ ゴシック" panose="020B0609070205080204" pitchFamily="49" charset="-128"/>
                </a:rPr>
                <a:t>･･･マンション管理適正化推進計画を作成した地方公共団体は適切な管理計画を有するマンションを認定</a:t>
              </a:r>
              <a:endParaRPr kumimoji="0" lang="en-US" altLang="ja-JP" sz="1200" kern="0" dirty="0">
                <a:latin typeface="ＭＳ ゴシック" panose="020B0609070205080204" pitchFamily="49" charset="-128"/>
                <a:ea typeface="ＭＳ ゴシック" panose="020B0609070205080204" pitchFamily="49" charset="-128"/>
              </a:endParaRPr>
            </a:p>
          </p:txBody>
        </p:sp>
        <p:sp>
          <p:nvSpPr>
            <p:cNvPr id="111" name="正方形/長方形 110"/>
            <p:cNvSpPr/>
            <p:nvPr/>
          </p:nvSpPr>
          <p:spPr>
            <a:xfrm>
              <a:off x="3567391" y="3027645"/>
              <a:ext cx="4323064" cy="499848"/>
            </a:xfrm>
            <a:prstGeom prst="rect">
              <a:avLst/>
            </a:prstGeom>
            <a:noFill/>
            <a:ln w="9525" cap="flat" cmpd="sng" algn="ctr">
              <a:noFill/>
              <a:prstDash val="solid"/>
            </a:ln>
            <a:effectLst/>
          </p:spPr>
          <p:txBody>
            <a:bodyPr rtlCol="0" anchor="ctr"/>
            <a:lstStyle/>
            <a:p>
              <a:pPr marR="0" lvl="0" algn="l" defTabSz="914400" eaLnBrk="1" fontAlgn="auto" latinLnBrk="0" hangingPunct="1">
                <a:spcBef>
                  <a:spcPts val="0"/>
                </a:spcBef>
                <a:spcAft>
                  <a:spcPts val="0"/>
                </a:spcAft>
                <a:buClrTx/>
                <a:buSzTx/>
                <a:buFontTx/>
                <a:buNone/>
                <a:tabLst/>
                <a:defRPr/>
              </a:pPr>
              <a:r>
                <a:rPr kumimoji="0" lang="en-US" altLang="ja-JP" sz="1050" kern="0" dirty="0">
                  <a:latin typeface="ＭＳ ゴシック" panose="020B0609070205080204" pitchFamily="49" charset="-128"/>
                  <a:ea typeface="ＭＳ ゴシック" panose="020B0609070205080204" pitchFamily="49" charset="-128"/>
                </a:rPr>
                <a:t>※</a:t>
              </a:r>
              <a:r>
                <a:rPr kumimoji="0" lang="ja-JP" altLang="en-US" sz="1050" kern="0" dirty="0">
                  <a:latin typeface="ＭＳ ゴシック" panose="020B0609070205080204" pitchFamily="49" charset="-128"/>
                  <a:ea typeface="ＭＳ ゴシック" panose="020B0609070205080204" pitchFamily="49" charset="-128"/>
                </a:rPr>
                <a:t>事務主体は市・区（市・区以外は都道府県）</a:t>
              </a:r>
              <a:endParaRPr kumimoji="0" lang="en-US" altLang="ja-JP" sz="1050" kern="0" dirty="0">
                <a:latin typeface="ＭＳ ゴシック" panose="020B0609070205080204" pitchFamily="49" charset="-128"/>
                <a:ea typeface="ＭＳ ゴシック" panose="020B0609070205080204" pitchFamily="49" charset="-128"/>
              </a:endParaRPr>
            </a:p>
          </p:txBody>
        </p:sp>
      </p:grpSp>
      <p:sp>
        <p:nvSpPr>
          <p:cNvPr id="4" name="タイトル 3"/>
          <p:cNvSpPr>
            <a:spLocks noGrp="1"/>
          </p:cNvSpPr>
          <p:nvPr>
            <p:ph type="title"/>
          </p:nvPr>
        </p:nvSpPr>
        <p:spPr>
          <a:xfrm>
            <a:off x="0" y="30864"/>
            <a:ext cx="9817467" cy="752129"/>
          </a:xfrm>
        </p:spPr>
        <p:txBody>
          <a:bodyPr/>
          <a:lstStyle/>
          <a:p>
            <a:pPr>
              <a:lnSpc>
                <a:spcPts val="3000"/>
              </a:lnSpc>
            </a:pPr>
            <a:r>
              <a:rPr lang="ja-JP" altLang="en-US" sz="2800" dirty="0"/>
              <a:t>マンションの管理の適正化の推進に関する法律及びマンションの建替え等の円滑化に関する法律の一部を改正する法律</a:t>
            </a:r>
            <a:endParaRPr kumimoji="1" lang="ja-JP" altLang="en-US" sz="2800" dirty="0"/>
          </a:p>
        </p:txBody>
      </p:sp>
      <p:sp>
        <p:nvSpPr>
          <p:cNvPr id="7" name="スライド番号プレースホルダー 6"/>
          <p:cNvSpPr>
            <a:spLocks noGrp="1"/>
          </p:cNvSpPr>
          <p:nvPr>
            <p:ph type="sldNum" sz="quarter" idx="10"/>
          </p:nvPr>
        </p:nvSpPr>
        <p:spPr/>
        <p:txBody>
          <a:bodyPr/>
          <a:lstStyle/>
          <a:p>
            <a:pPr>
              <a:defRPr/>
            </a:pPr>
            <a:fld id="{FFDCE21E-3BF4-4A13-BE4A-B95BE9787BE2}" type="slidenum">
              <a:rPr lang="en-US" altLang="ja-JP" smtClean="0"/>
              <a:pPr>
                <a:defRPr/>
              </a:pPr>
              <a:t>2</a:t>
            </a:fld>
            <a:endParaRPr lang="en-US" altLang="ja-JP" dirty="0"/>
          </a:p>
        </p:txBody>
      </p:sp>
      <p:grpSp>
        <p:nvGrpSpPr>
          <p:cNvPr id="266" name="グループ化 265">
            <a:extLst>
              <a:ext uri="{FF2B5EF4-FFF2-40B4-BE49-F238E27FC236}">
                <a16:creationId xmlns:a16="http://schemas.microsoft.com/office/drawing/2014/main" id="{9490259F-E46C-4992-9BE6-293322BA2434}"/>
              </a:ext>
            </a:extLst>
          </p:cNvPr>
          <p:cNvGrpSpPr/>
          <p:nvPr/>
        </p:nvGrpSpPr>
        <p:grpSpPr>
          <a:xfrm>
            <a:off x="7782714" y="983254"/>
            <a:ext cx="2030144" cy="974283"/>
            <a:chOff x="7782714" y="983254"/>
            <a:chExt cx="2030144" cy="974283"/>
          </a:xfrm>
        </p:grpSpPr>
        <p:pic>
          <p:nvPicPr>
            <p:cNvPr id="273" name="図 272">
              <a:extLst>
                <a:ext uri="{FF2B5EF4-FFF2-40B4-BE49-F238E27FC236}">
                  <a16:creationId xmlns:a16="http://schemas.microsoft.com/office/drawing/2014/main" id="{DD2D88F7-A902-49C2-AA13-931C298225B0}"/>
                </a:ext>
              </a:extLst>
            </p:cNvPr>
            <p:cNvPicPr>
              <a:picLocks noChangeAspect="1"/>
            </p:cNvPicPr>
            <p:nvPr/>
          </p:nvPicPr>
          <p:blipFill>
            <a:blip r:embed="rId6"/>
            <a:stretch>
              <a:fillRect/>
            </a:stretch>
          </p:blipFill>
          <p:spPr>
            <a:xfrm>
              <a:off x="7782714" y="983254"/>
              <a:ext cx="2030144" cy="938865"/>
            </a:xfrm>
            <a:prstGeom prst="rect">
              <a:avLst/>
            </a:prstGeom>
          </p:spPr>
        </p:pic>
        <p:grpSp>
          <p:nvGrpSpPr>
            <p:cNvPr id="274" name="グループ化 273">
              <a:extLst>
                <a:ext uri="{FF2B5EF4-FFF2-40B4-BE49-F238E27FC236}">
                  <a16:creationId xmlns:a16="http://schemas.microsoft.com/office/drawing/2014/main" id="{35DC441D-659D-4921-ACA7-D70BBF48942B}"/>
                </a:ext>
              </a:extLst>
            </p:cNvPr>
            <p:cNvGrpSpPr/>
            <p:nvPr/>
          </p:nvGrpSpPr>
          <p:grpSpPr>
            <a:xfrm>
              <a:off x="7824450" y="991115"/>
              <a:ext cx="1976114" cy="966422"/>
              <a:chOff x="10160132" y="940243"/>
              <a:chExt cx="1976114" cy="966422"/>
            </a:xfrm>
          </p:grpSpPr>
          <p:sp>
            <p:nvSpPr>
              <p:cNvPr id="275" name="正方形/長方形 274">
                <a:extLst>
                  <a:ext uri="{FF2B5EF4-FFF2-40B4-BE49-F238E27FC236}">
                    <a16:creationId xmlns:a16="http://schemas.microsoft.com/office/drawing/2014/main" id="{EB664123-1187-42DD-9E35-501D7C13B38B}"/>
                  </a:ext>
                </a:extLst>
              </p:cNvPr>
              <p:cNvSpPr/>
              <p:nvPr/>
            </p:nvSpPr>
            <p:spPr>
              <a:xfrm>
                <a:off x="10351991" y="1834657"/>
                <a:ext cx="432048" cy="72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400" dirty="0">
                    <a:solidFill>
                      <a:schemeClr val="tx1"/>
                    </a:solidFill>
                    <a:latin typeface="Meiryo UI" panose="020B0604030504040204" pitchFamily="50" charset="-128"/>
                    <a:ea typeface="Meiryo UI" panose="020B0604030504040204" pitchFamily="50" charset="-128"/>
                  </a:rPr>
                  <a:t>令和元年末</a:t>
                </a:r>
              </a:p>
            </p:txBody>
          </p:sp>
          <p:sp>
            <p:nvSpPr>
              <p:cNvPr id="276" name="正方形/長方形 275">
                <a:extLst>
                  <a:ext uri="{FF2B5EF4-FFF2-40B4-BE49-F238E27FC236}">
                    <a16:creationId xmlns:a16="http://schemas.microsoft.com/office/drawing/2014/main" id="{64ECA490-7F56-4339-8D42-97D7690B28DA}"/>
                  </a:ext>
                </a:extLst>
              </p:cNvPr>
              <p:cNvSpPr/>
              <p:nvPr/>
            </p:nvSpPr>
            <p:spPr>
              <a:xfrm>
                <a:off x="10814375" y="1834657"/>
                <a:ext cx="432048" cy="72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400" dirty="0">
                    <a:solidFill>
                      <a:schemeClr val="tx1"/>
                    </a:solidFill>
                    <a:latin typeface="Meiryo UI" panose="020B0604030504040204" pitchFamily="50" charset="-128"/>
                    <a:ea typeface="Meiryo UI" panose="020B0604030504040204" pitchFamily="50" charset="-128"/>
                  </a:rPr>
                  <a:t>令和６年末</a:t>
                </a:r>
              </a:p>
            </p:txBody>
          </p:sp>
          <p:sp>
            <p:nvSpPr>
              <p:cNvPr id="277" name="正方形/長方形 276">
                <a:extLst>
                  <a:ext uri="{FF2B5EF4-FFF2-40B4-BE49-F238E27FC236}">
                    <a16:creationId xmlns:a16="http://schemas.microsoft.com/office/drawing/2014/main" id="{762402ED-6F80-43BC-9340-AE3F3A354135}"/>
                  </a:ext>
                </a:extLst>
              </p:cNvPr>
              <p:cNvSpPr/>
              <p:nvPr/>
            </p:nvSpPr>
            <p:spPr>
              <a:xfrm>
                <a:off x="11263513" y="1834657"/>
                <a:ext cx="432048" cy="72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400" dirty="0">
                    <a:solidFill>
                      <a:schemeClr val="tx1"/>
                    </a:solidFill>
                    <a:latin typeface="Meiryo UI" panose="020B0604030504040204" pitchFamily="50" charset="-128"/>
                    <a:ea typeface="Meiryo UI" panose="020B0604030504040204" pitchFamily="50" charset="-128"/>
                  </a:rPr>
                  <a:t>令和</a:t>
                </a:r>
                <a:r>
                  <a:rPr kumimoji="1" lang="en-US" altLang="ja-JP" sz="400" dirty="0">
                    <a:solidFill>
                      <a:schemeClr val="tx1"/>
                    </a:solidFill>
                    <a:latin typeface="Meiryo UI" panose="020B0604030504040204" pitchFamily="50" charset="-128"/>
                    <a:ea typeface="Meiryo UI" panose="020B0604030504040204" pitchFamily="50" charset="-128"/>
                  </a:rPr>
                  <a:t>11</a:t>
                </a:r>
                <a:r>
                  <a:rPr kumimoji="1" lang="ja-JP" altLang="en-US" sz="400" dirty="0">
                    <a:solidFill>
                      <a:schemeClr val="tx1"/>
                    </a:solidFill>
                    <a:latin typeface="Meiryo UI" panose="020B0604030504040204" pitchFamily="50" charset="-128"/>
                    <a:ea typeface="Meiryo UI" panose="020B0604030504040204" pitchFamily="50" charset="-128"/>
                  </a:rPr>
                  <a:t>年末</a:t>
                </a:r>
              </a:p>
            </p:txBody>
          </p:sp>
          <p:sp>
            <p:nvSpPr>
              <p:cNvPr id="278" name="正方形/長方形 277">
                <a:extLst>
                  <a:ext uri="{FF2B5EF4-FFF2-40B4-BE49-F238E27FC236}">
                    <a16:creationId xmlns:a16="http://schemas.microsoft.com/office/drawing/2014/main" id="{1EEA2138-8FA3-45F0-BB4A-0F9778A24414}"/>
                  </a:ext>
                </a:extLst>
              </p:cNvPr>
              <p:cNvSpPr/>
              <p:nvPr/>
            </p:nvSpPr>
            <p:spPr>
              <a:xfrm>
                <a:off x="11704198" y="1834657"/>
                <a:ext cx="432048" cy="72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400" dirty="0">
                    <a:solidFill>
                      <a:schemeClr val="tx1"/>
                    </a:solidFill>
                    <a:latin typeface="Meiryo UI" panose="020B0604030504040204" pitchFamily="50" charset="-128"/>
                    <a:ea typeface="Meiryo UI" panose="020B0604030504040204" pitchFamily="50" charset="-128"/>
                  </a:rPr>
                  <a:t>令和</a:t>
                </a:r>
                <a:r>
                  <a:rPr kumimoji="1" lang="en-US" altLang="ja-JP" sz="400" dirty="0">
                    <a:solidFill>
                      <a:schemeClr val="tx1"/>
                    </a:solidFill>
                    <a:latin typeface="Meiryo UI" panose="020B0604030504040204" pitchFamily="50" charset="-128"/>
                    <a:ea typeface="Meiryo UI" panose="020B0604030504040204" pitchFamily="50" charset="-128"/>
                  </a:rPr>
                  <a:t>21</a:t>
                </a:r>
                <a:r>
                  <a:rPr kumimoji="1" lang="ja-JP" altLang="en-US" sz="400" dirty="0">
                    <a:solidFill>
                      <a:schemeClr val="tx1"/>
                    </a:solidFill>
                    <a:latin typeface="Meiryo UI" panose="020B0604030504040204" pitchFamily="50" charset="-128"/>
                    <a:ea typeface="Meiryo UI" panose="020B0604030504040204" pitchFamily="50" charset="-128"/>
                  </a:rPr>
                  <a:t>年末</a:t>
                </a:r>
              </a:p>
            </p:txBody>
          </p:sp>
          <p:sp>
            <p:nvSpPr>
              <p:cNvPr id="279" name="正方形/長方形 278">
                <a:extLst>
                  <a:ext uri="{FF2B5EF4-FFF2-40B4-BE49-F238E27FC236}">
                    <a16:creationId xmlns:a16="http://schemas.microsoft.com/office/drawing/2014/main" id="{3FABDC0F-711E-438C-9B1A-E796AF6065C3}"/>
                  </a:ext>
                </a:extLst>
              </p:cNvPr>
              <p:cNvSpPr/>
              <p:nvPr/>
            </p:nvSpPr>
            <p:spPr>
              <a:xfrm>
                <a:off x="10380563" y="940243"/>
                <a:ext cx="1413222" cy="720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600" b="1" dirty="0">
                    <a:solidFill>
                      <a:schemeClr val="tx1"/>
                    </a:solidFill>
                    <a:latin typeface="Meiryo UI" panose="020B0604030504040204" pitchFamily="50" charset="-128"/>
                    <a:ea typeface="Meiryo UI" panose="020B0604030504040204" pitchFamily="50" charset="-128"/>
                  </a:rPr>
                  <a:t>築後</a:t>
                </a:r>
                <a:r>
                  <a:rPr kumimoji="1" lang="en-US" altLang="ja-JP" sz="600" b="1" dirty="0">
                    <a:solidFill>
                      <a:schemeClr val="tx1"/>
                    </a:solidFill>
                    <a:latin typeface="Meiryo UI" panose="020B0604030504040204" pitchFamily="50" charset="-128"/>
                    <a:ea typeface="Meiryo UI" panose="020B0604030504040204" pitchFamily="50" charset="-128"/>
                  </a:rPr>
                  <a:t>30</a:t>
                </a:r>
                <a:r>
                  <a:rPr kumimoji="1" lang="ja-JP" altLang="en-US" sz="600" b="1" dirty="0" err="1">
                    <a:solidFill>
                      <a:schemeClr val="tx1"/>
                    </a:solidFill>
                    <a:latin typeface="Meiryo UI" panose="020B0604030504040204" pitchFamily="50" charset="-128"/>
                    <a:ea typeface="Meiryo UI" panose="020B0604030504040204" pitchFamily="50" charset="-128"/>
                  </a:rPr>
                  <a:t>、</a:t>
                </a:r>
                <a:r>
                  <a:rPr kumimoji="1" lang="en-US" altLang="ja-JP" sz="600" b="1" dirty="0">
                    <a:solidFill>
                      <a:schemeClr val="tx1"/>
                    </a:solidFill>
                    <a:latin typeface="Meiryo UI" panose="020B0604030504040204" pitchFamily="50" charset="-128"/>
                    <a:ea typeface="Meiryo UI" panose="020B0604030504040204" pitchFamily="50" charset="-128"/>
                  </a:rPr>
                  <a:t>40</a:t>
                </a:r>
                <a:r>
                  <a:rPr kumimoji="1" lang="ja-JP" altLang="en-US" sz="600" b="1" dirty="0" err="1">
                    <a:solidFill>
                      <a:schemeClr val="tx1"/>
                    </a:solidFill>
                    <a:latin typeface="Meiryo UI" panose="020B0604030504040204" pitchFamily="50" charset="-128"/>
                    <a:ea typeface="Meiryo UI" panose="020B0604030504040204" pitchFamily="50" charset="-128"/>
                  </a:rPr>
                  <a:t>、</a:t>
                </a:r>
                <a:r>
                  <a:rPr kumimoji="1" lang="en-US" altLang="ja-JP" sz="600" b="1" dirty="0">
                    <a:solidFill>
                      <a:schemeClr val="tx1"/>
                    </a:solidFill>
                    <a:latin typeface="Meiryo UI" panose="020B0604030504040204" pitchFamily="50" charset="-128"/>
                    <a:ea typeface="Meiryo UI" panose="020B0604030504040204" pitchFamily="50" charset="-128"/>
                  </a:rPr>
                  <a:t>50</a:t>
                </a:r>
                <a:r>
                  <a:rPr kumimoji="1" lang="ja-JP" altLang="en-US" sz="600" b="1" dirty="0">
                    <a:solidFill>
                      <a:schemeClr val="tx1"/>
                    </a:solidFill>
                    <a:latin typeface="Meiryo UI" panose="020B0604030504040204" pitchFamily="50" charset="-128"/>
                    <a:ea typeface="Meiryo UI" panose="020B0604030504040204" pitchFamily="50" charset="-128"/>
                  </a:rPr>
                  <a:t>年超の分譲マンション数</a:t>
                </a:r>
              </a:p>
            </p:txBody>
          </p:sp>
          <p:sp>
            <p:nvSpPr>
              <p:cNvPr id="280" name="正方形/長方形 279">
                <a:extLst>
                  <a:ext uri="{FF2B5EF4-FFF2-40B4-BE49-F238E27FC236}">
                    <a16:creationId xmlns:a16="http://schemas.microsoft.com/office/drawing/2014/main" id="{2D5CC580-5CE6-4325-87CA-EF57B008E29B}"/>
                  </a:ext>
                </a:extLst>
              </p:cNvPr>
              <p:cNvSpPr/>
              <p:nvPr/>
            </p:nvSpPr>
            <p:spPr>
              <a:xfrm>
                <a:off x="10160132" y="989609"/>
                <a:ext cx="166574" cy="595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300" dirty="0">
                    <a:solidFill>
                      <a:schemeClr val="tx1"/>
                    </a:solidFill>
                    <a:latin typeface="Meiryo UI" panose="020B0604030504040204" pitchFamily="50" charset="-128"/>
                    <a:ea typeface="Meiryo UI" panose="020B0604030504040204" pitchFamily="50" charset="-128"/>
                  </a:rPr>
                  <a:t>（万戸）</a:t>
                </a:r>
              </a:p>
            </p:txBody>
          </p:sp>
        </p:grpSp>
      </p:grpSp>
    </p:spTree>
    <p:extLst>
      <p:ext uri="{BB962C8B-B14F-4D97-AF65-F5344CB8AC3E}">
        <p14:creationId xmlns:p14="http://schemas.microsoft.com/office/powerpoint/2010/main" val="3642373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台形 44"/>
          <p:cNvSpPr/>
          <p:nvPr/>
        </p:nvSpPr>
        <p:spPr>
          <a:xfrm>
            <a:off x="3499007" y="3461200"/>
            <a:ext cx="2713498" cy="2616487"/>
          </a:xfrm>
          <a:prstGeom prst="trapezoid">
            <a:avLst>
              <a:gd name="adj" fmla="val 14576"/>
            </a:avLst>
          </a:prstGeom>
          <a:gradFill flip="none" rotWithShape="1">
            <a:gsLst>
              <a:gs pos="1835">
                <a:srgbClr val="6DD0F4"/>
              </a:gs>
              <a:gs pos="97248">
                <a:srgbClr val="FFC000"/>
              </a:gs>
              <a:gs pos="48000">
                <a:srgbClr val="DCFFBC"/>
              </a:gs>
              <a:gs pos="76000">
                <a:srgbClr val="FFFF99"/>
              </a:gs>
            </a:gsLst>
            <a:lin ang="5400000" scaled="1"/>
            <a:tileRect/>
          </a:gradFill>
          <a:ln w="25400">
            <a:gradFill>
              <a:gsLst>
                <a:gs pos="0">
                  <a:srgbClr val="34BFF0"/>
                </a:gs>
                <a:gs pos="61000">
                  <a:schemeClr val="accent1">
                    <a:lumMod val="45000"/>
                    <a:lumOff val="55000"/>
                  </a:schemeClr>
                </a:gs>
                <a:gs pos="100000">
                  <a:srgbClr val="FF6600"/>
                </a:gs>
              </a:gsLst>
              <a:lin ang="5400000" scaled="1"/>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5" name="正方形/長方形 4"/>
          <p:cNvSpPr/>
          <p:nvPr/>
        </p:nvSpPr>
        <p:spPr>
          <a:xfrm>
            <a:off x="36836" y="813704"/>
            <a:ext cx="9747769" cy="668117"/>
          </a:xfrm>
          <a:prstGeom prst="rect">
            <a:avLst/>
          </a:prstGeom>
          <a:ln w="25400">
            <a:noFill/>
          </a:ln>
        </p:spPr>
        <p:txBody>
          <a:bodyPr wrap="square" bIns="72000" anchor="ctr">
            <a:noAutofit/>
          </a:bodyPr>
          <a:lstStyle/>
          <a:p>
            <a:pPr marL="238125" indent="-238125" algn="just">
              <a:spcAft>
                <a:spcPts val="0"/>
              </a:spcAft>
            </a:pP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〇 マンションの管理の適正化の推進のため、</a:t>
            </a:r>
            <a:r>
              <a:rPr lang="ja-JP" altLang="en-US"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国による基本方針の策定</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地方公共団体による計画の作成</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38125" indent="-238125" algn="just">
              <a:spcAft>
                <a:spcPts val="0"/>
              </a:spcAft>
            </a:pP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指導・助言等の制度等を創設</a:t>
            </a:r>
          </a:p>
        </p:txBody>
      </p:sp>
      <p:sp>
        <p:nvSpPr>
          <p:cNvPr id="7" name="テキスト ボックス 6"/>
          <p:cNvSpPr txBox="1"/>
          <p:nvPr/>
        </p:nvSpPr>
        <p:spPr>
          <a:xfrm>
            <a:off x="2196860" y="9038"/>
            <a:ext cx="349023" cy="201049"/>
          </a:xfrm>
          <a:prstGeom prst="rect">
            <a:avLst/>
          </a:prstGeom>
          <a:noFill/>
        </p:spPr>
        <p:txBody>
          <a:bodyPr wrap="square" rtlCol="0">
            <a:spAutoFit/>
          </a:bodyPr>
          <a:lstStyle/>
          <a:p>
            <a:endParaRPr lang="ja-JP" altLang="en-US" sz="700" dirty="0">
              <a:latin typeface="Meiryo UI" panose="020B0604030504040204" pitchFamily="50" charset="-128"/>
              <a:ea typeface="Meiryo UI" panose="020B0604030504040204" pitchFamily="50" charset="-128"/>
            </a:endParaRPr>
          </a:p>
        </p:txBody>
      </p:sp>
      <p:sp>
        <p:nvSpPr>
          <p:cNvPr id="8" name="テキスト ボックス 26"/>
          <p:cNvSpPr txBox="1"/>
          <p:nvPr/>
        </p:nvSpPr>
        <p:spPr>
          <a:xfrm>
            <a:off x="2204887" y="0"/>
            <a:ext cx="349023" cy="201049"/>
          </a:xfrm>
          <a:prstGeom prst="rect">
            <a:avLst/>
          </a:prstGeom>
          <a:noFill/>
        </p:spPr>
        <p:txBody>
          <a:bodyPr wrap="square" rtlCol="0">
            <a:spAutoFit/>
          </a:bodyP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endParaRPr lang="ja-JP" altLang="en-US" sz="700" dirty="0">
              <a:latin typeface="Meiryo UI" panose="020B0604030504040204" pitchFamily="50" charset="-128"/>
              <a:ea typeface="Meiryo UI" panose="020B0604030504040204" pitchFamily="50" charset="-128"/>
            </a:endParaRPr>
          </a:p>
        </p:txBody>
      </p:sp>
      <p:sp>
        <p:nvSpPr>
          <p:cNvPr id="16" name="角丸四角形 15"/>
          <p:cNvSpPr/>
          <p:nvPr/>
        </p:nvSpPr>
        <p:spPr>
          <a:xfrm>
            <a:off x="4496436" y="662579"/>
            <a:ext cx="4437810" cy="6078741"/>
          </a:xfrm>
          <a:prstGeom prst="roundRect">
            <a:avLst>
              <a:gd name="adj" fmla="val 2966"/>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latin typeface="Meiryo UI" panose="020B0604030504040204" pitchFamily="50" charset="-128"/>
              <a:ea typeface="Meiryo UI" panose="020B0604030504040204" pitchFamily="50" charset="-128"/>
            </a:endParaRPr>
          </a:p>
        </p:txBody>
      </p:sp>
      <p:sp>
        <p:nvSpPr>
          <p:cNvPr id="33" name="正方形/長方形 32"/>
          <p:cNvSpPr/>
          <p:nvPr/>
        </p:nvSpPr>
        <p:spPr>
          <a:xfrm>
            <a:off x="-147439" y="1510292"/>
            <a:ext cx="3298293" cy="214877"/>
          </a:xfrm>
          <a:prstGeom prst="rect">
            <a:avLst/>
          </a:prstGeom>
          <a:noFill/>
          <a:ln w="9525" cap="flat" cmpd="sng" algn="ctr">
            <a:noFill/>
            <a:prstDash val="solid"/>
          </a:ln>
          <a:effectLst/>
        </p:spPr>
        <p:txBody>
          <a:bodyPr rtlCol="0" anchor="ctr"/>
          <a:lstStyle/>
          <a:p>
            <a:pPr marL="142855" indent="-118680" algn="l" fontAlgn="auto">
              <a:spcBef>
                <a:spcPts val="0"/>
              </a:spcBef>
              <a:spcAft>
                <a:spcPts val="0"/>
              </a:spcAft>
              <a:buFont typeface="Wingdings" panose="05000000000000000000" pitchFamily="2" charset="2"/>
              <a:buChar char="Ø"/>
              <a:defRPr/>
            </a:pPr>
            <a:endParaRPr kumimoji="0" lang="en-US" altLang="ja-JP" sz="1000" b="1" kern="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37" name="正方形/長方形 36"/>
          <p:cNvSpPr/>
          <p:nvPr/>
        </p:nvSpPr>
        <p:spPr>
          <a:xfrm>
            <a:off x="166440" y="3176928"/>
            <a:ext cx="3093720" cy="3400121"/>
          </a:xfrm>
          <a:prstGeom prst="rect">
            <a:avLst/>
          </a:prstGeom>
          <a:solidFill>
            <a:srgbClr val="FFFF99"/>
          </a:solidFill>
          <a:ln w="19050">
            <a:solidFill>
              <a:srgbClr val="FF6600"/>
            </a:solidFill>
            <a:prstDash val="solid"/>
          </a:ln>
        </p:spPr>
        <p:txBody>
          <a:bodyPr wrap="square" lIns="144000" tIns="144000" rIns="144000" bIns="180000" anchor="ctr" anchorCtr="0">
            <a:noAutofit/>
          </a:bodyPr>
          <a:lstStyle/>
          <a:p>
            <a:pPr>
              <a:lnSpc>
                <a:spcPts val="1800"/>
              </a:lnSpc>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管理の適正化のために</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必要に応じて</a:t>
            </a:r>
            <a:endPar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800"/>
              </a:lnSpc>
              <a:spcAft>
                <a:spcPts val="0"/>
              </a:spcAft>
            </a:pP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助言及び指導</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を行い、管理組合の管理・運営が著しく不適切であることを把握したときは</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勧告</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をすることができる</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管理・運営が不適切なマンションの例</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・管理組合の実態がない</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・管理規約が存在しない</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・管理者等が定められていない</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・集会（総会）が開催されていない　　等</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現在、地方公共団体により行われている</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マンション管理適正化のための取組の事例</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・専門家の派遣</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・セミナーの開催</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・相談窓口の設置　　等</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3" name="正方形/長方形 42"/>
          <p:cNvSpPr/>
          <p:nvPr/>
        </p:nvSpPr>
        <p:spPr>
          <a:xfrm>
            <a:off x="6282363" y="5182044"/>
            <a:ext cx="3451770" cy="1395005"/>
          </a:xfrm>
          <a:prstGeom prst="rect">
            <a:avLst/>
          </a:prstGeom>
          <a:solidFill>
            <a:srgbClr val="FFFF99"/>
          </a:solidFill>
          <a:ln w="19050">
            <a:solidFill>
              <a:srgbClr val="FF6600"/>
            </a:solidFill>
            <a:prstDash val="solid"/>
          </a:ln>
        </p:spPr>
        <p:txBody>
          <a:bodyPr wrap="square" lIns="108000" tIns="72000" rIns="36000" bIns="72000" anchor="ctr" anchorCtr="0">
            <a:noAutofit/>
          </a:bodyPr>
          <a:lstStyle/>
          <a:p>
            <a:r>
              <a:rPr lang="ja-JP" altLang="en-US" sz="1400" dirty="0">
                <a:latin typeface="Meiryo UI" panose="020B0604030504040204" pitchFamily="50" charset="-128"/>
                <a:ea typeface="Meiryo UI" panose="020B0604030504040204" pitchFamily="50" charset="-128"/>
                <a:cs typeface="メイリオ" panose="020B0604030504040204" pitchFamily="50" charset="-128"/>
              </a:rPr>
              <a:t>計画を定めた地方公共団体は、</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一定の基準を満たすマンションの</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管理計画を認定</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することができる</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認定の際に確認する事項</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・修繕その他の管理の方法</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・資金計画</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・管理組合の運営状況　　等</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8" name="角丸四角形 47"/>
          <p:cNvSpPr/>
          <p:nvPr/>
        </p:nvSpPr>
        <p:spPr>
          <a:xfrm flipH="1">
            <a:off x="166439" y="2780928"/>
            <a:ext cx="3093721" cy="396000"/>
          </a:xfrm>
          <a:prstGeom prst="roundRect">
            <a:avLst>
              <a:gd name="adj" fmla="val 0"/>
            </a:avLst>
          </a:prstGeom>
          <a:solidFill>
            <a:srgbClr val="FF6600"/>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400" b="1" dirty="0">
                <a:latin typeface="Meiryo UI" panose="020B0604030504040204" pitchFamily="50" charset="-128"/>
                <a:ea typeface="Meiryo UI" panose="020B0604030504040204" pitchFamily="50" charset="-128"/>
                <a:cs typeface="メイリオ" panose="020B0604030504040204" pitchFamily="50" charset="-128"/>
              </a:rPr>
              <a:t>助言、指導及び勧告</a:t>
            </a:r>
            <a:r>
              <a:rPr lang="ja-JP" altLang="en-US" sz="800" b="1" dirty="0">
                <a:latin typeface="Meiryo UI" panose="020B0604030504040204" pitchFamily="50" charset="-128"/>
                <a:ea typeface="Meiryo UI" panose="020B0604030504040204" pitchFamily="50" charset="-128"/>
                <a:cs typeface="メイリオ" panose="020B0604030504040204" pitchFamily="50" charset="-128"/>
              </a:rPr>
              <a:t> </a:t>
            </a:r>
            <a:r>
              <a:rPr lang="en-US" altLang="ja-JP" sz="800" b="1"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800" b="1" dirty="0">
                <a:latin typeface="Meiryo UI" panose="020B0604030504040204" pitchFamily="50" charset="-128"/>
                <a:ea typeface="Meiryo UI" panose="020B0604030504040204" pitchFamily="50" charset="-128"/>
                <a:cs typeface="メイリオ" panose="020B0604030504040204" pitchFamily="50" charset="-128"/>
              </a:rPr>
              <a:t>法５条の２</a:t>
            </a:r>
            <a:r>
              <a:rPr lang="en-US" altLang="ja-JP" sz="800" b="1" dirty="0">
                <a:latin typeface="Meiryo UI" panose="020B0604030504040204" pitchFamily="50" charset="-128"/>
                <a:ea typeface="Meiryo UI" panose="020B0604030504040204" pitchFamily="50" charset="-128"/>
                <a:cs typeface="メイリオ" panose="020B0604030504040204" pitchFamily="50" charset="-128"/>
              </a:rPr>
              <a:t>】</a:t>
            </a:r>
            <a:endParaRPr lang="ja-JP" altLang="en-US" sz="800" b="1"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65" name="角丸四角形 64"/>
          <p:cNvSpPr/>
          <p:nvPr/>
        </p:nvSpPr>
        <p:spPr>
          <a:xfrm>
            <a:off x="73807" y="2234100"/>
            <a:ext cx="9761596" cy="4447476"/>
          </a:xfrm>
          <a:prstGeom prst="roundRect">
            <a:avLst>
              <a:gd name="adj" fmla="val 2229"/>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108000" bIns="46800" rtlCol="0" anchor="t"/>
          <a:lstStyle/>
          <a:p>
            <a:pPr marL="174625" lvl="0" indent="-174625" algn="just">
              <a:spcAft>
                <a:spcPts val="0"/>
              </a:spcAft>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3252669" y="3143962"/>
            <a:ext cx="1101621" cy="261610"/>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cs typeface="メイリオ" panose="020B0604030504040204" pitchFamily="50" charset="-128"/>
              </a:rPr>
              <a:t>管理水準・高</a:t>
            </a:r>
          </a:p>
        </p:txBody>
      </p:sp>
      <p:sp>
        <p:nvSpPr>
          <p:cNvPr id="40" name="テキスト ボックス 39"/>
          <p:cNvSpPr txBox="1"/>
          <p:nvPr/>
        </p:nvSpPr>
        <p:spPr>
          <a:xfrm>
            <a:off x="3214207" y="6111457"/>
            <a:ext cx="1140083" cy="261610"/>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cs typeface="メイリオ" panose="020B0604030504040204" pitchFamily="50" charset="-128"/>
              </a:rPr>
              <a:t>管理水準・低</a:t>
            </a:r>
          </a:p>
        </p:txBody>
      </p:sp>
      <p:cxnSp>
        <p:nvCxnSpPr>
          <p:cNvPr id="44" name="直線矢印コネクタ 43"/>
          <p:cNvCxnSpPr/>
          <p:nvPr/>
        </p:nvCxnSpPr>
        <p:spPr>
          <a:xfrm flipH="1">
            <a:off x="3389079" y="3428918"/>
            <a:ext cx="11101" cy="2707420"/>
          </a:xfrm>
          <a:prstGeom prst="straightConnector1">
            <a:avLst/>
          </a:prstGeom>
          <a:ln w="28575">
            <a:headEnd type="arrow" w="med" len="med"/>
            <a:tailEnd type="arrow" w="med" len="med"/>
          </a:ln>
        </p:spPr>
        <p:style>
          <a:lnRef idx="1">
            <a:schemeClr val="dk1"/>
          </a:lnRef>
          <a:fillRef idx="0">
            <a:schemeClr val="dk1"/>
          </a:fillRef>
          <a:effectRef idx="0">
            <a:schemeClr val="dk1"/>
          </a:effectRef>
          <a:fontRef idx="minor">
            <a:schemeClr val="tx1"/>
          </a:fontRef>
        </p:style>
      </p:cxnSp>
      <p:sp>
        <p:nvSpPr>
          <p:cNvPr id="49" name="テキスト ボックス 48"/>
          <p:cNvSpPr txBox="1"/>
          <p:nvPr/>
        </p:nvSpPr>
        <p:spPr>
          <a:xfrm>
            <a:off x="3580437" y="2780928"/>
            <a:ext cx="2656999"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＜マンションの管理水準のイメージ＞</a:t>
            </a:r>
            <a:endParaRPr kumimoji="1" lang="ja-JP" altLang="en-US" sz="1400" dirty="0">
              <a:latin typeface="Meiryo UI" panose="020B0604030504040204" pitchFamily="50" charset="-128"/>
              <a:ea typeface="Meiryo UI" panose="020B0604030504040204" pitchFamily="50" charset="-128"/>
            </a:endParaRPr>
          </a:p>
        </p:txBody>
      </p:sp>
      <p:sp>
        <p:nvSpPr>
          <p:cNvPr id="55" name="正方形/長方形 54"/>
          <p:cNvSpPr/>
          <p:nvPr/>
        </p:nvSpPr>
        <p:spPr>
          <a:xfrm>
            <a:off x="4376665" y="5787547"/>
            <a:ext cx="2048763" cy="261610"/>
          </a:xfrm>
          <a:prstGeom prst="rect">
            <a:avLst/>
          </a:prstGeom>
        </p:spPr>
        <p:txBody>
          <a:bodyPr wrap="square">
            <a:spAutoFit/>
          </a:bodyPr>
          <a:lstStyle/>
          <a:p>
            <a:pPr algn="ctr"/>
            <a:r>
              <a:rPr lang="ja-JP" altLang="en-US" sz="1100" dirty="0">
                <a:latin typeface="Meiryo UI" panose="020B0604030504040204" pitchFamily="50" charset="-128"/>
                <a:ea typeface="Meiryo UI" panose="020B0604030504040204" pitchFamily="50" charset="-128"/>
                <a:cs typeface="メイリオ" panose="020B0604030504040204" pitchFamily="50" charset="-128"/>
              </a:rPr>
              <a:t>（管理が不適切なマンション）</a:t>
            </a:r>
          </a:p>
        </p:txBody>
      </p:sp>
      <p:sp>
        <p:nvSpPr>
          <p:cNvPr id="60" name="角丸四角形 59"/>
          <p:cNvSpPr/>
          <p:nvPr/>
        </p:nvSpPr>
        <p:spPr>
          <a:xfrm>
            <a:off x="66225" y="1592840"/>
            <a:ext cx="9769178" cy="396000"/>
          </a:xfrm>
          <a:prstGeom prst="roundRect">
            <a:avLst/>
          </a:prstGeom>
          <a:gradFill>
            <a:gsLst>
              <a:gs pos="0">
                <a:srgbClr val="BBE0E3">
                  <a:lumMod val="10000"/>
                  <a:lumOff val="90000"/>
                </a:srgbClr>
              </a:gs>
              <a:gs pos="14000">
                <a:srgbClr val="FFFFFF"/>
              </a:gs>
              <a:gs pos="76000">
                <a:srgbClr val="FFFFFF"/>
              </a:gs>
              <a:gs pos="100000">
                <a:srgbClr val="00B050"/>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1400" dirty="0">
                <a:solidFill>
                  <a:srgbClr val="000000"/>
                </a:solidFill>
                <a:latin typeface="Meiryo UI" panose="020B0604030504040204" pitchFamily="50" charset="-128"/>
                <a:ea typeface="Meiryo UI" panose="020B0604030504040204" pitchFamily="50" charset="-128"/>
              </a:rPr>
              <a:t>国によるマンションの管理の適正化の推進を図るための基本方針の策定</a:t>
            </a:r>
            <a:r>
              <a:rPr lang="ja-JP" altLang="en-US" sz="800" dirty="0">
                <a:solidFill>
                  <a:srgbClr val="000000"/>
                </a:solidFill>
                <a:latin typeface="Meiryo UI" panose="020B0604030504040204" pitchFamily="50" charset="-128"/>
                <a:ea typeface="Meiryo UI" panose="020B0604030504040204" pitchFamily="50" charset="-128"/>
              </a:rPr>
              <a:t> </a:t>
            </a:r>
            <a:r>
              <a:rPr lang="en-US" altLang="ja-JP" sz="800" dirty="0">
                <a:solidFill>
                  <a:srgbClr val="000000"/>
                </a:solidFill>
                <a:latin typeface="Meiryo UI" panose="020B0604030504040204" pitchFamily="50" charset="-128"/>
                <a:ea typeface="Meiryo UI" panose="020B0604030504040204" pitchFamily="50" charset="-128"/>
              </a:rPr>
              <a:t>【</a:t>
            </a:r>
            <a:r>
              <a:rPr lang="ja-JP" altLang="en-US" sz="800" dirty="0">
                <a:solidFill>
                  <a:srgbClr val="000000"/>
                </a:solidFill>
                <a:latin typeface="Meiryo UI" panose="020B0604030504040204" pitchFamily="50" charset="-128"/>
                <a:ea typeface="Meiryo UI" panose="020B0604030504040204" pitchFamily="50" charset="-128"/>
              </a:rPr>
              <a:t>法３条</a:t>
            </a:r>
            <a:r>
              <a:rPr lang="en-US" altLang="ja-JP" sz="800" dirty="0">
                <a:solidFill>
                  <a:srgbClr val="000000"/>
                </a:solidFill>
                <a:latin typeface="Meiryo UI" panose="020B0604030504040204" pitchFamily="50" charset="-128"/>
                <a:ea typeface="Meiryo UI" panose="020B0604030504040204" pitchFamily="50" charset="-128"/>
              </a:rPr>
              <a:t>】</a:t>
            </a:r>
            <a:endParaRPr lang="ja-JP" altLang="en-US" sz="800" dirty="0">
              <a:solidFill>
                <a:srgbClr val="000000"/>
              </a:solidFill>
              <a:latin typeface="Meiryo UI" panose="020B0604030504040204" pitchFamily="50" charset="-128"/>
              <a:ea typeface="Meiryo UI" panose="020B0604030504040204" pitchFamily="50" charset="-128"/>
            </a:endParaRPr>
          </a:p>
        </p:txBody>
      </p:sp>
      <p:sp>
        <p:nvSpPr>
          <p:cNvPr id="61" name="角丸四角形 60"/>
          <p:cNvSpPr/>
          <p:nvPr/>
        </p:nvSpPr>
        <p:spPr>
          <a:xfrm>
            <a:off x="71816" y="2234100"/>
            <a:ext cx="9769178" cy="396000"/>
          </a:xfrm>
          <a:prstGeom prst="roundRect">
            <a:avLst/>
          </a:prstGeom>
          <a:gradFill>
            <a:gsLst>
              <a:gs pos="0">
                <a:srgbClr val="BBE0E3">
                  <a:lumMod val="10000"/>
                  <a:lumOff val="90000"/>
                </a:srgbClr>
              </a:gs>
              <a:gs pos="14000">
                <a:srgbClr val="FFFFFF"/>
              </a:gs>
              <a:gs pos="76000">
                <a:srgbClr val="FFFFFF"/>
              </a:gs>
              <a:gs pos="100000">
                <a:srgbClr val="00B050"/>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1400" dirty="0">
                <a:solidFill>
                  <a:srgbClr val="000000"/>
                </a:solidFill>
                <a:latin typeface="Meiryo UI" panose="020B0604030504040204" pitchFamily="50" charset="-128"/>
                <a:ea typeface="Meiryo UI" panose="020B0604030504040204" pitchFamily="50" charset="-128"/>
              </a:rPr>
              <a:t>地方公共団体によるマンション管理適正化の推進</a:t>
            </a:r>
            <a:r>
              <a:rPr lang="ja-JP" altLang="en-US" sz="1200" dirty="0">
                <a:solidFill>
                  <a:srgbClr val="000000"/>
                </a:solidFill>
                <a:latin typeface="Meiryo UI" panose="020B0604030504040204" pitchFamily="50" charset="-128"/>
                <a:ea typeface="Meiryo UI" panose="020B0604030504040204" pitchFamily="50" charset="-128"/>
              </a:rPr>
              <a:t> </a:t>
            </a:r>
            <a:r>
              <a:rPr lang="en-US" altLang="ja-JP" sz="1200" dirty="0">
                <a:solidFill>
                  <a:srgbClr val="000000"/>
                </a:solidFill>
                <a:latin typeface="Meiryo UI" panose="020B0604030504040204" pitchFamily="50" charset="-128"/>
                <a:ea typeface="Meiryo UI" panose="020B0604030504040204" pitchFamily="50" charset="-128"/>
              </a:rPr>
              <a:t>※ </a:t>
            </a:r>
            <a:r>
              <a:rPr lang="ja-JP" altLang="en-US" sz="1200" dirty="0">
                <a:solidFill>
                  <a:srgbClr val="000000"/>
                </a:solidFill>
                <a:latin typeface="Meiryo UI" panose="020B0604030504040204" pitchFamily="50" charset="-128"/>
                <a:ea typeface="Meiryo UI" panose="020B0604030504040204" pitchFamily="50" charset="-128"/>
              </a:rPr>
              <a:t>事務主体は市区（市区以外の区域は都道府県）</a:t>
            </a:r>
            <a:endParaRPr lang="ja-JP" altLang="en-US" sz="1050" dirty="0">
              <a:solidFill>
                <a:srgbClr val="000000"/>
              </a:solidFill>
              <a:latin typeface="Meiryo UI" panose="020B0604030504040204" pitchFamily="50" charset="-128"/>
              <a:ea typeface="Meiryo UI" panose="020B0604030504040204" pitchFamily="50" charset="-128"/>
            </a:endParaRPr>
          </a:p>
        </p:txBody>
      </p:sp>
      <p:sp>
        <p:nvSpPr>
          <p:cNvPr id="79" name="正方形/長方形 78"/>
          <p:cNvSpPr/>
          <p:nvPr/>
        </p:nvSpPr>
        <p:spPr>
          <a:xfrm>
            <a:off x="6287953" y="3176928"/>
            <a:ext cx="3446180" cy="1538889"/>
          </a:xfrm>
          <a:prstGeom prst="rect">
            <a:avLst/>
          </a:prstGeom>
          <a:solidFill>
            <a:srgbClr val="FFFF99"/>
          </a:solidFill>
          <a:ln w="19050">
            <a:solidFill>
              <a:srgbClr val="FF6600"/>
            </a:solidFill>
            <a:prstDash val="solid"/>
          </a:ln>
        </p:spPr>
        <p:txBody>
          <a:bodyPr wrap="square" lIns="108000" tIns="72000" rIns="36000" bIns="144000" anchor="ctr" anchorCtr="0">
            <a:noAutofit/>
          </a:bodyPr>
          <a:lstStyle/>
          <a:p>
            <a:pPr>
              <a:spcAft>
                <a:spcPts val="0"/>
              </a:spcAft>
            </a:pPr>
            <a:endParaRPr kumimoji="0" lang="en-US" altLang="ja-JP" sz="1400" kern="0" dirty="0">
              <a:latin typeface="Meiryo UI" panose="020B0604030504040204" pitchFamily="50" charset="-128"/>
              <a:ea typeface="Meiryo UI" panose="020B0604030504040204" pitchFamily="50" charset="-128"/>
            </a:endParaRPr>
          </a:p>
          <a:p>
            <a:pPr>
              <a:spcAft>
                <a:spcPts val="0"/>
              </a:spcAft>
            </a:pPr>
            <a:r>
              <a:rPr kumimoji="0" lang="ja-JP" altLang="en-US" sz="1400" kern="0" dirty="0">
                <a:latin typeface="Meiryo UI" panose="020B0604030504040204" pitchFamily="50" charset="-128"/>
                <a:ea typeface="Meiryo UI" panose="020B0604030504040204" pitchFamily="50" charset="-128"/>
              </a:rPr>
              <a:t>国の基本方針に基づき、</a:t>
            </a:r>
            <a:r>
              <a:rPr kumimoji="0" lang="ja-JP" altLang="en-US" sz="1400" b="1" kern="0" dirty="0">
                <a:latin typeface="Meiryo UI" panose="020B0604030504040204" pitchFamily="50" charset="-128"/>
                <a:ea typeface="Meiryo UI" panose="020B0604030504040204" pitchFamily="50" charset="-128"/>
              </a:rPr>
              <a:t>地方公共団体は</a:t>
            </a:r>
            <a:endParaRPr kumimoji="0" lang="en-US" altLang="ja-JP" sz="1400" b="1" kern="0" dirty="0">
              <a:latin typeface="Meiryo UI" panose="020B0604030504040204" pitchFamily="50" charset="-128"/>
              <a:ea typeface="Meiryo UI" panose="020B0604030504040204" pitchFamily="50" charset="-128"/>
            </a:endParaRPr>
          </a:p>
          <a:p>
            <a:pPr>
              <a:spcAft>
                <a:spcPts val="0"/>
              </a:spcAft>
            </a:pPr>
            <a:r>
              <a:rPr kumimoji="0" lang="ja-JP" altLang="en-US" sz="1400" kern="0" dirty="0">
                <a:latin typeface="Meiryo UI" panose="020B0604030504040204" pitchFamily="50" charset="-128"/>
                <a:ea typeface="Meiryo UI" panose="020B0604030504040204" pitchFamily="50" charset="-128"/>
              </a:rPr>
              <a:t>管理適正化の推進のための</a:t>
            </a:r>
            <a:r>
              <a:rPr kumimoji="0" lang="ja-JP" altLang="en-US" sz="1400" b="1" kern="0" dirty="0">
                <a:latin typeface="Meiryo UI" panose="020B0604030504040204" pitchFamily="50" charset="-128"/>
                <a:ea typeface="Meiryo UI" panose="020B0604030504040204" pitchFamily="50" charset="-128"/>
              </a:rPr>
              <a:t>計画を作成</a:t>
            </a:r>
            <a:r>
              <a:rPr kumimoji="0" lang="ja-JP" altLang="en-US" sz="1400" kern="0" dirty="0">
                <a:latin typeface="Meiryo UI" panose="020B0604030504040204" pitchFamily="50" charset="-128"/>
                <a:ea typeface="Meiryo UI" panose="020B0604030504040204" pitchFamily="50" charset="-128"/>
              </a:rPr>
              <a:t>することができる</a:t>
            </a:r>
            <a:endParaRPr kumimoji="0" lang="en-US" altLang="ja-JP" sz="1400" kern="0" dirty="0">
              <a:latin typeface="Meiryo UI" panose="020B0604030504040204" pitchFamily="50" charset="-128"/>
              <a:ea typeface="Meiryo UI" panose="020B0604030504040204" pitchFamily="50" charset="-128"/>
            </a:endParaRPr>
          </a:p>
          <a:p>
            <a:pPr marL="285750" indent="-285750">
              <a:spcAft>
                <a:spcPts val="0"/>
              </a:spcAft>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marL="285750" indent="-285750">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a:t>
            </a:r>
            <a:r>
              <a:rPr lang="zh-TW" altLang="en-US" sz="1000" kern="100" dirty="0">
                <a:latin typeface="Meiryo UI" panose="020B0604030504040204" pitchFamily="50" charset="-128"/>
                <a:ea typeface="Meiryo UI" panose="020B0604030504040204" pitchFamily="50" charset="-128"/>
                <a:cs typeface="Times New Roman" panose="02020603050405020304" pitchFamily="18" charset="0"/>
              </a:rPr>
              <a:t>管理適正化</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推進</a:t>
            </a:r>
            <a:r>
              <a:rPr lang="zh-TW" altLang="en-US" sz="1000" kern="100" dirty="0">
                <a:latin typeface="Meiryo UI" panose="020B0604030504040204" pitchFamily="50" charset="-128"/>
                <a:ea typeface="Meiryo UI" panose="020B0604030504040204" pitchFamily="50" charset="-128"/>
                <a:cs typeface="Times New Roman" panose="02020603050405020304" pitchFamily="18" charset="0"/>
              </a:rPr>
              <a:t>計画</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の内容</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marL="285750" indent="-285750">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・マンションの管理状況の実態把握方法</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marL="285750" indent="-285750">
              <a:spcAft>
                <a:spcPts val="0"/>
              </a:spcAft>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・マンションの管理適正化の推進施策　</a:t>
            </a:r>
            <a:r>
              <a:rPr lang="ja-JP" altLang="en-US" sz="1000" dirty="0">
                <a:latin typeface="Meiryo UI" panose="020B0604030504040204" pitchFamily="50" charset="-128"/>
                <a:ea typeface="Meiryo UI" panose="020B0604030504040204" pitchFamily="50" charset="-128"/>
              </a:rPr>
              <a:t>  等</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4" name="テキスト ボックス 73"/>
          <p:cNvSpPr txBox="1"/>
          <p:nvPr/>
        </p:nvSpPr>
        <p:spPr>
          <a:xfrm>
            <a:off x="6287953" y="2780928"/>
            <a:ext cx="3446180" cy="396000"/>
          </a:xfrm>
          <a:prstGeom prst="rect">
            <a:avLst/>
          </a:prstGeom>
          <a:solidFill>
            <a:srgbClr val="FF6600"/>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ctr"/>
          <a:lstStyle>
            <a:defPPr>
              <a:defRPr lang="ja-JP"/>
            </a:defPPr>
            <a:lvl1pPr algn="ctr">
              <a:defRPr sz="1400" b="1">
                <a:solidFill>
                  <a:schemeClr val="lt1"/>
                </a:solidFill>
                <a:latin typeface="Meiryo UI" panose="020B0604030504040204" pitchFamily="50" charset="-128"/>
                <a:ea typeface="Meiryo UI" panose="020B0604030504040204" pitchFamily="50" charset="-128"/>
                <a:cs typeface="メイリオ"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dirty="0"/>
              <a:t>マンション管理適正化推進計画制度</a:t>
            </a:r>
            <a:r>
              <a:rPr lang="ja-JP" altLang="en-US" sz="800" dirty="0"/>
              <a:t> </a:t>
            </a:r>
            <a:r>
              <a:rPr lang="en-US" altLang="ja-JP" sz="800" dirty="0"/>
              <a:t>【</a:t>
            </a:r>
            <a:r>
              <a:rPr lang="ja-JP" altLang="en-US" sz="800" dirty="0"/>
              <a:t>法３条の２</a:t>
            </a:r>
            <a:r>
              <a:rPr lang="en-US" altLang="ja-JP" sz="800" dirty="0"/>
              <a:t>】</a:t>
            </a:r>
          </a:p>
        </p:txBody>
      </p:sp>
      <p:sp>
        <p:nvSpPr>
          <p:cNvPr id="80" name="正方形/長方形 79"/>
          <p:cNvSpPr/>
          <p:nvPr/>
        </p:nvSpPr>
        <p:spPr>
          <a:xfrm>
            <a:off x="4640755" y="2807946"/>
            <a:ext cx="4288721" cy="514536"/>
          </a:xfrm>
          <a:prstGeom prst="rect">
            <a:avLst/>
          </a:prstGeom>
          <a:noFill/>
          <a:ln w="9525" cap="flat" cmpd="sng" algn="ctr">
            <a:noFill/>
            <a:prstDash val="solid"/>
          </a:ln>
          <a:effectLst/>
        </p:spPr>
        <p:txBody>
          <a:bodyPr rtlCol="0" anchor="t"/>
          <a:lstStyle/>
          <a:p>
            <a:pPr fontAlgn="auto">
              <a:spcBef>
                <a:spcPts val="0"/>
              </a:spcBef>
              <a:spcAft>
                <a:spcPts val="0"/>
              </a:spcAft>
              <a:defRPr/>
            </a:pPr>
            <a:endParaRPr kumimoji="0" lang="ja-JP" altLang="en-US" sz="1400" kern="0" dirty="0">
              <a:latin typeface="Meiryo UI" panose="020B0604030504040204" pitchFamily="50" charset="-128"/>
              <a:ea typeface="Meiryo UI" panose="020B0604030504040204" pitchFamily="50" charset="-128"/>
            </a:endParaRPr>
          </a:p>
        </p:txBody>
      </p:sp>
      <p:sp>
        <p:nvSpPr>
          <p:cNvPr id="4" name="楕円 3"/>
          <p:cNvSpPr/>
          <p:nvPr/>
        </p:nvSpPr>
        <p:spPr>
          <a:xfrm>
            <a:off x="3878784" y="3476983"/>
            <a:ext cx="1959890" cy="1370507"/>
          </a:xfrm>
          <a:prstGeom prst="ellipse">
            <a:avLst/>
          </a:prstGeom>
          <a:noFill/>
          <a:ln w="127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lumMod val="50000"/>
                    <a:lumOff val="50000"/>
                  </a:schemeClr>
                </a:solidFill>
                <a:latin typeface="Meiryo UI" panose="020B0604030504040204" pitchFamily="50" charset="-128"/>
                <a:ea typeface="Meiryo UI" panose="020B0604030504040204" pitchFamily="50" charset="-128"/>
              </a:rPr>
              <a:t>適切な管理を</a:t>
            </a:r>
            <a:endParaRPr kumimoji="1" lang="en-US" altLang="ja-JP" sz="1100" dirty="0">
              <a:solidFill>
                <a:schemeClr val="tx1">
                  <a:lumMod val="50000"/>
                  <a:lumOff val="50000"/>
                </a:schemeClr>
              </a:solidFill>
              <a:latin typeface="Meiryo UI" panose="020B0604030504040204" pitchFamily="50" charset="-128"/>
              <a:ea typeface="Meiryo UI" panose="020B0604030504040204" pitchFamily="50" charset="-128"/>
            </a:endParaRPr>
          </a:p>
          <a:p>
            <a:pPr algn="ctr"/>
            <a:r>
              <a:rPr kumimoji="1" lang="ja-JP" altLang="en-US" sz="1100" dirty="0">
                <a:solidFill>
                  <a:schemeClr val="tx1">
                    <a:lumMod val="50000"/>
                    <a:lumOff val="50000"/>
                  </a:schemeClr>
                </a:solidFill>
                <a:latin typeface="Meiryo UI" panose="020B0604030504040204" pitchFamily="50" charset="-128"/>
                <a:ea typeface="Meiryo UI" panose="020B0604030504040204" pitchFamily="50" charset="-128"/>
              </a:rPr>
              <a:t>行うマンション</a:t>
            </a:r>
          </a:p>
        </p:txBody>
      </p:sp>
      <p:sp>
        <p:nvSpPr>
          <p:cNvPr id="47" name="上矢印 46"/>
          <p:cNvSpPr/>
          <p:nvPr/>
        </p:nvSpPr>
        <p:spPr>
          <a:xfrm>
            <a:off x="3878784" y="4548627"/>
            <a:ext cx="2016224" cy="1038787"/>
          </a:xfrm>
          <a:prstGeom prst="upArrow">
            <a:avLst>
              <a:gd name="adj1" fmla="val 57116"/>
              <a:gd name="adj2" fmla="val 55867"/>
            </a:avLst>
          </a:prstGeom>
          <a:solidFill>
            <a:srgbClr val="FF6600"/>
          </a:solidFill>
          <a:ln w="38100">
            <a:no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管理水準の</a:t>
            </a:r>
            <a:endParaRPr kumimoji="1" lang="en-US" altLang="ja-JP" sz="14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底上げ</a:t>
            </a:r>
          </a:p>
        </p:txBody>
      </p:sp>
      <p:sp>
        <p:nvSpPr>
          <p:cNvPr id="3" name="大かっこ 2"/>
          <p:cNvSpPr/>
          <p:nvPr/>
        </p:nvSpPr>
        <p:spPr>
          <a:xfrm>
            <a:off x="388243" y="5410619"/>
            <a:ext cx="2493111" cy="88259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46" name="テキスト ボックス 45"/>
          <p:cNvSpPr txBox="1"/>
          <p:nvPr/>
        </p:nvSpPr>
        <p:spPr>
          <a:xfrm>
            <a:off x="6282363" y="4787715"/>
            <a:ext cx="3451771" cy="396000"/>
          </a:xfrm>
          <a:prstGeom prst="rect">
            <a:avLst/>
          </a:prstGeom>
          <a:solidFill>
            <a:srgbClr val="FF6600"/>
          </a:solidFill>
          <a:ln w="190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ja-JP"/>
            </a:defPPr>
            <a:lvl1pPr algn="ctr">
              <a:defRPr sz="1400" b="1">
                <a:solidFill>
                  <a:schemeClr val="lt1"/>
                </a:solidFill>
                <a:latin typeface="Meiryo UI" panose="020B0604030504040204" pitchFamily="50" charset="-128"/>
                <a:ea typeface="Meiryo UI" panose="020B0604030504040204" pitchFamily="50" charset="-128"/>
                <a:cs typeface="メイリオ"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dirty="0"/>
              <a:t>管理計画認定制度</a:t>
            </a:r>
            <a:r>
              <a:rPr lang="ja-JP" altLang="en-US" sz="800" dirty="0"/>
              <a:t> </a:t>
            </a:r>
            <a:r>
              <a:rPr lang="en-US" altLang="ja-JP" sz="800" dirty="0"/>
              <a:t>【</a:t>
            </a:r>
            <a:r>
              <a:rPr lang="ja-JP" altLang="en-US" sz="800" dirty="0"/>
              <a:t>法５条の３～</a:t>
            </a:r>
            <a:r>
              <a:rPr lang="en-US" altLang="ja-JP" sz="800" dirty="0"/>
              <a:t>】</a:t>
            </a:r>
          </a:p>
        </p:txBody>
      </p:sp>
      <p:sp>
        <p:nvSpPr>
          <p:cNvPr id="10" name="タイトル 9"/>
          <p:cNvSpPr>
            <a:spLocks noGrp="1"/>
          </p:cNvSpPr>
          <p:nvPr>
            <p:ph type="title"/>
          </p:nvPr>
        </p:nvSpPr>
        <p:spPr>
          <a:xfrm>
            <a:off x="0" y="72430"/>
            <a:ext cx="9826170" cy="476250"/>
          </a:xfrm>
        </p:spPr>
        <p:txBody>
          <a:bodyPr/>
          <a:lstStyle/>
          <a:p>
            <a:r>
              <a:rPr kumimoji="1" lang="ja-JP" altLang="en-US" dirty="0"/>
              <a:t>マンション管理適正化法の改正概要</a:t>
            </a:r>
            <a:endParaRPr kumimoji="1" lang="ja-JP" altLang="en-US" sz="1800" dirty="0"/>
          </a:p>
        </p:txBody>
      </p:sp>
      <p:sp>
        <p:nvSpPr>
          <p:cNvPr id="2" name="スライド番号プレースホルダー 1"/>
          <p:cNvSpPr>
            <a:spLocks noGrp="1"/>
          </p:cNvSpPr>
          <p:nvPr>
            <p:ph type="sldNum" sz="quarter" idx="12"/>
          </p:nvPr>
        </p:nvSpPr>
        <p:spPr/>
        <p:txBody>
          <a:bodyPr/>
          <a:lstStyle/>
          <a:p>
            <a:pPr>
              <a:defRPr/>
            </a:pPr>
            <a:fld id="{651FC12D-27C1-4F31-90C9-A93D49E44687}" type="slidenum">
              <a:rPr lang="en-US" altLang="ja-JP" smtClean="0"/>
              <a:pPr>
                <a:defRPr/>
              </a:pPr>
              <a:t>3</a:t>
            </a:fld>
            <a:endParaRPr lang="en-US" altLang="ja-JP"/>
          </a:p>
        </p:txBody>
      </p:sp>
      <p:pic>
        <p:nvPicPr>
          <p:cNvPr id="11" name="図 10"/>
          <p:cNvPicPr>
            <a:picLocks noChangeAspect="1"/>
          </p:cNvPicPr>
          <p:nvPr/>
        </p:nvPicPr>
        <p:blipFill>
          <a:blip r:embed="rId3"/>
          <a:stretch>
            <a:fillRect/>
          </a:stretch>
        </p:blipFill>
        <p:spPr>
          <a:xfrm>
            <a:off x="3631882" y="5369094"/>
            <a:ext cx="960120" cy="708660"/>
          </a:xfrm>
          <a:prstGeom prst="rect">
            <a:avLst/>
          </a:prstGeom>
          <a:effectLst>
            <a:softEdge rad="25400"/>
          </a:effectLst>
        </p:spPr>
      </p:pic>
    </p:spTree>
    <p:extLst>
      <p:ext uri="{BB962C8B-B14F-4D97-AF65-F5344CB8AC3E}">
        <p14:creationId xmlns:p14="http://schemas.microsoft.com/office/powerpoint/2010/main" val="1632141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38542" y="682261"/>
            <a:ext cx="9628910" cy="2518409"/>
          </a:xfrm>
          <a:prstGeom prst="roundRect">
            <a:avLst>
              <a:gd name="adj" fmla="val 4113"/>
            </a:avLst>
          </a:prstGeom>
          <a:noFill/>
        </p:spPr>
        <p:style>
          <a:lnRef idx="2">
            <a:schemeClr val="accent1">
              <a:shade val="50000"/>
            </a:schemeClr>
          </a:lnRef>
          <a:fillRef idx="1">
            <a:schemeClr val="accent1"/>
          </a:fillRef>
          <a:effectRef idx="0">
            <a:schemeClr val="accent1"/>
          </a:effectRef>
          <a:fontRef idx="minor">
            <a:schemeClr val="lt1"/>
          </a:fontRef>
        </p:style>
        <p:txBody>
          <a:bodyPr lIns="33231" tIns="33231" rIns="33231" bIns="33231"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16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○設置の趣旨</a:t>
            </a:r>
          </a:p>
          <a:p>
            <a:pPr marL="162662" lvl="0">
              <a:lnSpc>
                <a:spcPts val="2000"/>
              </a:lnSpc>
              <a:spcBef>
                <a:spcPts val="600"/>
              </a:spcBef>
              <a:defRPr/>
            </a:pPr>
            <a:r>
              <a:rPr kumimoji="1" lang="ja-JP"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lang="ja-JP" altLang="en-US" sz="1600" dirty="0">
                <a:solidFill>
                  <a:srgbClr val="000000"/>
                </a:solidFill>
                <a:latin typeface="Meiryo UI" panose="020B0604030504040204" pitchFamily="50" charset="-128"/>
                <a:ea typeface="Meiryo UI" panose="020B0604030504040204" pitchFamily="50" charset="-128"/>
              </a:rPr>
              <a:t>令和２年６月に「マンションの管理の適正化の推進に関する法律及びマンションの建替え等の円滑化に関する法律の一部を改正する法律」が成立・公布されたことを受け、マンション管理適正化法に新たに規定される国による基本方針、地方公共団体による助言・指導等、管理計画認定制度等の新制度の施行に関して、基本方針や認定等の基準などを議論するため、有識者、関係団体等による検討会を設置する</a:t>
            </a:r>
            <a:endParaRPr kumimoji="1" lang="ja-JP"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16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○検討事項</a:t>
            </a:r>
          </a:p>
          <a:p>
            <a:pPr lvl="0">
              <a:lnSpc>
                <a:spcPts val="1800"/>
              </a:lnSpc>
              <a:spcBef>
                <a:spcPts val="600"/>
              </a:spcBef>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lang="ja-JP" altLang="en-US" sz="1600" dirty="0">
                <a:solidFill>
                  <a:srgbClr val="000000"/>
                </a:solidFill>
                <a:latin typeface="Meiryo UI" panose="020B0604030504040204" pitchFamily="50" charset="-128"/>
                <a:ea typeface="Meiryo UI" panose="020B0604030504040204" pitchFamily="50" charset="-128"/>
              </a:rPr>
              <a:t>　基本方針及びマンション管理適正化指針について</a:t>
            </a:r>
          </a:p>
          <a:p>
            <a:pPr lvl="0">
              <a:lnSpc>
                <a:spcPts val="1800"/>
              </a:lnSpc>
              <a:spcBef>
                <a:spcPts val="600"/>
              </a:spcBef>
              <a:defRPr/>
            </a:pPr>
            <a:r>
              <a:rPr lang="ja-JP" altLang="en-US" sz="1600" dirty="0">
                <a:solidFill>
                  <a:srgbClr val="000000"/>
                </a:solidFill>
                <a:latin typeface="Meiryo UI" panose="020B0604030504040204" pitchFamily="50" charset="-128"/>
                <a:ea typeface="Meiryo UI" panose="020B0604030504040204" pitchFamily="50" charset="-128"/>
              </a:rPr>
              <a:t>　・　助言・指導等の基準について</a:t>
            </a:r>
          </a:p>
          <a:p>
            <a:pPr lvl="0">
              <a:lnSpc>
                <a:spcPts val="1800"/>
              </a:lnSpc>
              <a:spcBef>
                <a:spcPts val="600"/>
              </a:spcBef>
              <a:defRPr/>
            </a:pPr>
            <a:r>
              <a:rPr lang="ja-JP" altLang="en-US" sz="1600" dirty="0">
                <a:solidFill>
                  <a:srgbClr val="000000"/>
                </a:solidFill>
                <a:latin typeface="Meiryo UI" panose="020B0604030504040204" pitchFamily="50" charset="-128"/>
                <a:ea typeface="Meiryo UI" panose="020B0604030504040204" pitchFamily="50" charset="-128"/>
              </a:rPr>
              <a:t>　・　管理計画の認定基準について　　　　　　　　　他</a:t>
            </a:r>
          </a:p>
        </p:txBody>
      </p:sp>
      <p:sp>
        <p:nvSpPr>
          <p:cNvPr id="4" name="タイトル 3"/>
          <p:cNvSpPr>
            <a:spLocks noGrp="1"/>
          </p:cNvSpPr>
          <p:nvPr>
            <p:ph type="title"/>
          </p:nvPr>
        </p:nvSpPr>
        <p:spPr/>
        <p:txBody>
          <a:bodyPr/>
          <a:lstStyle/>
          <a:p>
            <a:r>
              <a:rPr lang="ja-JP" altLang="en-US" dirty="0"/>
              <a:t>マンション管理の新制度の施行に関する検討会</a:t>
            </a:r>
            <a:endParaRPr kumimoji="1" lang="ja-JP" altLang="en-US" dirty="0"/>
          </a:p>
        </p:txBody>
      </p:sp>
      <p:sp>
        <p:nvSpPr>
          <p:cNvPr id="10" name="角丸四角形 9"/>
          <p:cNvSpPr/>
          <p:nvPr/>
        </p:nvSpPr>
        <p:spPr>
          <a:xfrm>
            <a:off x="138542" y="3285576"/>
            <a:ext cx="9628909" cy="2528611"/>
          </a:xfrm>
          <a:prstGeom prst="roundRect">
            <a:avLst>
              <a:gd name="adj" fmla="val 411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3231" tIns="33231" rIns="33231" bIns="33231" rtlCol="0" anchor="t"/>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○委員</a:t>
            </a:r>
            <a:r>
              <a:rPr kumimoji="1" lang="ja-JP" altLang="en-US" sz="1477" b="1" i="0"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（委員は</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50</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音順）</a:t>
            </a:r>
            <a:endParaRPr kumimoji="1" lang="ja-JP"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92"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（座長</a:t>
            </a:r>
            <a:r>
              <a:rPr kumimoji="1" lang="ja-JP" altLang="ja-JP" sz="1292"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endParaRPr kumimoji="1" lang="en-US" altLang="ja-JP" sz="1292"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92"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（座長代理）</a:t>
            </a:r>
            <a:endParaRPr kumimoji="1" lang="en-US" altLang="ja-JP" sz="1292"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1292"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92"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1292"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92"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1292"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92"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1292"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92"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1292" dirty="0">
              <a:solidFill>
                <a:srgbClr val="000000"/>
              </a:solidFill>
              <a:latin typeface="Meiryo UI" panose="020B0604030504040204" pitchFamily="50" charset="-128"/>
              <a:ea typeface="Meiryo UI" panose="020B0604030504040204" pitchFamily="50" charset="-128"/>
            </a:endParaRPr>
          </a:p>
          <a:p>
            <a:pPr lvl="0">
              <a:defRPr/>
            </a:pPr>
            <a:r>
              <a:rPr kumimoji="1" lang="ja-JP" altLang="en-US" sz="1292"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endParaRPr kumimoji="1" lang="en-US" altLang="ja-JP" sz="1292"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17657" y="3534652"/>
            <a:ext cx="1116336" cy="2279535"/>
          </a:xfrm>
          <a:prstGeom prst="rect">
            <a:avLst/>
          </a:prstGeom>
          <a:noFill/>
        </p:spPr>
        <p:txBody>
          <a:bodyPr wrap="square" rtlCol="0">
            <a:spAutoFit/>
          </a:bodyPr>
          <a:lstStyle/>
          <a:p>
            <a:pPr lvl="0" algn="dist">
              <a:defRPr/>
            </a:pPr>
            <a:r>
              <a:rPr lang="ja-JP" altLang="en-US" sz="1292" dirty="0">
                <a:solidFill>
                  <a:srgbClr val="000000"/>
                </a:solidFill>
                <a:latin typeface="Meiryo UI" panose="020B0604030504040204" pitchFamily="50" charset="-128"/>
                <a:ea typeface="Meiryo UI" panose="020B0604030504040204" pitchFamily="50" charset="-128"/>
              </a:rPr>
              <a:t>齊藤　広子</a:t>
            </a:r>
            <a:endParaRPr lang="en-US" altLang="ja-JP" sz="1292" dirty="0">
              <a:solidFill>
                <a:srgbClr val="000000"/>
              </a:solidFill>
              <a:latin typeface="Meiryo UI" panose="020B0604030504040204" pitchFamily="50" charset="-128"/>
              <a:ea typeface="Meiryo UI" panose="020B0604030504040204" pitchFamily="50" charset="-128"/>
            </a:endParaRPr>
          </a:p>
          <a:p>
            <a:pPr lvl="0" algn="dist">
              <a:defRPr/>
            </a:pPr>
            <a:r>
              <a:rPr lang="ja-JP" altLang="en-US" sz="1292" dirty="0">
                <a:solidFill>
                  <a:srgbClr val="000000"/>
                </a:solidFill>
                <a:latin typeface="Meiryo UI" panose="020B0604030504040204" pitchFamily="50" charset="-128"/>
                <a:ea typeface="Meiryo UI" panose="020B0604030504040204" pitchFamily="50" charset="-128"/>
              </a:rPr>
              <a:t>秋山　哲一</a:t>
            </a:r>
            <a:endParaRPr lang="en-US" altLang="ja-JP" sz="1292" dirty="0">
              <a:solidFill>
                <a:srgbClr val="000000"/>
              </a:solidFill>
              <a:latin typeface="Meiryo UI" panose="020B0604030504040204" pitchFamily="50" charset="-128"/>
              <a:ea typeface="Meiryo UI" panose="020B0604030504040204" pitchFamily="50" charset="-128"/>
            </a:endParaRPr>
          </a:p>
          <a:p>
            <a:pPr lvl="0" algn="dist">
              <a:defRPr/>
            </a:pPr>
            <a:r>
              <a:rPr lang="ja-JP" altLang="en-US" sz="1292" dirty="0">
                <a:solidFill>
                  <a:srgbClr val="000000"/>
                </a:solidFill>
                <a:latin typeface="Meiryo UI" panose="020B0604030504040204" pitchFamily="50" charset="-128"/>
                <a:ea typeface="Meiryo UI" panose="020B0604030504040204" pitchFamily="50" charset="-128"/>
              </a:rPr>
              <a:t>戎　　正晴</a:t>
            </a:r>
            <a:endParaRPr lang="en-US" altLang="ja-JP" sz="1292" dirty="0">
              <a:solidFill>
                <a:srgbClr val="000000"/>
              </a:solidFill>
              <a:latin typeface="Meiryo UI" panose="020B0604030504040204" pitchFamily="50" charset="-128"/>
              <a:ea typeface="Meiryo UI" panose="020B0604030504040204" pitchFamily="50" charset="-128"/>
            </a:endParaRPr>
          </a:p>
          <a:p>
            <a:pPr lvl="0" algn="dist">
              <a:defRPr/>
            </a:pPr>
            <a:r>
              <a:rPr lang="zh-TW" altLang="en-US" sz="1292" dirty="0">
                <a:solidFill>
                  <a:srgbClr val="000000"/>
                </a:solidFill>
                <a:latin typeface="Meiryo UI" panose="020B0604030504040204" pitchFamily="50" charset="-128"/>
                <a:ea typeface="Meiryo UI" panose="020B0604030504040204" pitchFamily="50" charset="-128"/>
              </a:rPr>
              <a:t>岡本　知佳子</a:t>
            </a:r>
            <a:endParaRPr lang="en-US" altLang="zh-TW" sz="1292" dirty="0">
              <a:solidFill>
                <a:srgbClr val="000000"/>
              </a:solidFill>
              <a:latin typeface="Meiryo UI" panose="020B0604030504040204" pitchFamily="50" charset="-128"/>
              <a:ea typeface="Meiryo UI" panose="020B0604030504040204" pitchFamily="50" charset="-128"/>
            </a:endParaRPr>
          </a:p>
          <a:p>
            <a:pPr lvl="0" algn="dist">
              <a:defRPr/>
            </a:pPr>
            <a:r>
              <a:rPr lang="ja-JP" altLang="en-US" sz="1292" dirty="0">
                <a:solidFill>
                  <a:srgbClr val="000000"/>
                </a:solidFill>
                <a:latin typeface="Meiryo UI" panose="020B0604030504040204" pitchFamily="50" charset="-128"/>
                <a:ea typeface="Meiryo UI" panose="020B0604030504040204" pitchFamily="50" charset="-128"/>
              </a:rPr>
              <a:t>鎌野　邦樹</a:t>
            </a:r>
            <a:endParaRPr lang="en-US" altLang="ja-JP" sz="1292" dirty="0">
              <a:solidFill>
                <a:srgbClr val="000000"/>
              </a:solidFill>
              <a:latin typeface="Meiryo UI" panose="020B0604030504040204" pitchFamily="50" charset="-128"/>
              <a:ea typeface="Meiryo UI" panose="020B0604030504040204" pitchFamily="50" charset="-128"/>
            </a:endParaRPr>
          </a:p>
          <a:p>
            <a:pPr lvl="0" algn="dist">
              <a:defRPr/>
            </a:pPr>
            <a:r>
              <a:rPr lang="ja-JP" altLang="en-US" sz="1292" dirty="0">
                <a:solidFill>
                  <a:srgbClr val="000000"/>
                </a:solidFill>
                <a:latin typeface="Meiryo UI" panose="020B0604030504040204" pitchFamily="50" charset="-128"/>
                <a:ea typeface="Meiryo UI" panose="020B0604030504040204" pitchFamily="50" charset="-128"/>
              </a:rPr>
              <a:t>川上　湛永</a:t>
            </a:r>
            <a:endParaRPr lang="en-US" altLang="ja-JP" sz="1292" dirty="0">
              <a:solidFill>
                <a:srgbClr val="000000"/>
              </a:solidFill>
              <a:latin typeface="Meiryo UI" panose="020B0604030504040204" pitchFamily="50" charset="-128"/>
              <a:ea typeface="Meiryo UI" panose="020B0604030504040204" pitchFamily="50" charset="-128"/>
            </a:endParaRPr>
          </a:p>
          <a:p>
            <a:pPr lvl="0" algn="dist">
              <a:defRPr/>
            </a:pPr>
            <a:r>
              <a:rPr lang="ja-JP" altLang="en-US" sz="1292" dirty="0">
                <a:solidFill>
                  <a:srgbClr val="000000"/>
                </a:solidFill>
                <a:latin typeface="Meiryo UI" panose="020B0604030504040204" pitchFamily="50" charset="-128"/>
                <a:ea typeface="Meiryo UI" panose="020B0604030504040204" pitchFamily="50" charset="-128"/>
              </a:rPr>
              <a:t>小林　利之</a:t>
            </a:r>
            <a:endParaRPr lang="en-US" altLang="ja-JP" sz="1292" dirty="0">
              <a:solidFill>
                <a:srgbClr val="000000"/>
              </a:solidFill>
              <a:latin typeface="Meiryo UI" panose="020B0604030504040204" pitchFamily="50" charset="-128"/>
              <a:ea typeface="Meiryo UI" panose="020B0604030504040204" pitchFamily="50" charset="-128"/>
            </a:endParaRPr>
          </a:p>
          <a:p>
            <a:pPr lvl="0" algn="dist">
              <a:defRPr/>
            </a:pPr>
            <a:r>
              <a:rPr lang="ja-JP" altLang="en-US" sz="1292" dirty="0">
                <a:solidFill>
                  <a:srgbClr val="000000"/>
                </a:solidFill>
                <a:latin typeface="Meiryo UI" panose="020B0604030504040204" pitchFamily="50" charset="-128"/>
                <a:ea typeface="Meiryo UI" panose="020B0604030504040204" pitchFamily="50" charset="-128"/>
              </a:rPr>
              <a:t>篠原　みち子</a:t>
            </a:r>
            <a:endParaRPr lang="en-US" altLang="ja-JP" sz="1292" dirty="0">
              <a:solidFill>
                <a:srgbClr val="000000"/>
              </a:solidFill>
              <a:latin typeface="Meiryo UI" panose="020B0604030504040204" pitchFamily="50" charset="-128"/>
              <a:ea typeface="Meiryo UI" panose="020B0604030504040204" pitchFamily="50" charset="-128"/>
            </a:endParaRPr>
          </a:p>
          <a:p>
            <a:pPr lvl="0" algn="dist">
              <a:defRPr/>
            </a:pPr>
            <a:r>
              <a:rPr lang="ja-JP" altLang="en-US" sz="1292" dirty="0">
                <a:solidFill>
                  <a:srgbClr val="000000"/>
                </a:solidFill>
                <a:latin typeface="Meiryo UI" panose="020B0604030504040204" pitchFamily="50" charset="-128"/>
                <a:ea typeface="Meiryo UI" panose="020B0604030504040204" pitchFamily="50" charset="-128"/>
              </a:rPr>
              <a:t>瀬下　義浩</a:t>
            </a:r>
            <a:endParaRPr lang="en-US" altLang="ja-JP" sz="1292" dirty="0">
              <a:solidFill>
                <a:srgbClr val="000000"/>
              </a:solidFill>
              <a:latin typeface="Meiryo UI" panose="020B0604030504040204" pitchFamily="50" charset="-128"/>
              <a:ea typeface="Meiryo UI" panose="020B0604030504040204" pitchFamily="50" charset="-128"/>
            </a:endParaRPr>
          </a:p>
          <a:p>
            <a:pPr lvl="0" algn="dist">
              <a:defRPr/>
            </a:pPr>
            <a:r>
              <a:rPr lang="ja-JP" altLang="en-US" sz="1292" dirty="0">
                <a:solidFill>
                  <a:srgbClr val="000000"/>
                </a:solidFill>
                <a:latin typeface="Meiryo UI" panose="020B0604030504040204" pitchFamily="50" charset="-128"/>
                <a:ea typeface="Meiryo UI" panose="020B0604030504040204" pitchFamily="50" charset="-128"/>
              </a:rPr>
              <a:t>富永　信忠</a:t>
            </a:r>
            <a:endParaRPr lang="en-US" altLang="ja-JP" sz="1292" dirty="0">
              <a:solidFill>
                <a:srgbClr val="000000"/>
              </a:solidFill>
              <a:latin typeface="Meiryo UI" panose="020B0604030504040204" pitchFamily="50" charset="-128"/>
              <a:ea typeface="Meiryo UI" panose="020B0604030504040204" pitchFamily="50" charset="-128"/>
            </a:endParaRPr>
          </a:p>
          <a:p>
            <a:pPr lvl="0" algn="dist">
              <a:defRPr/>
            </a:pPr>
            <a:r>
              <a:rPr lang="ja-JP" altLang="en-US" sz="1292" dirty="0">
                <a:solidFill>
                  <a:srgbClr val="000000"/>
                </a:solidFill>
                <a:latin typeface="Meiryo UI" panose="020B0604030504040204" pitchFamily="50" charset="-128"/>
                <a:ea typeface="Meiryo UI" panose="020B0604030504040204" pitchFamily="50" charset="-128"/>
              </a:rPr>
              <a:t>村井　芳巳</a:t>
            </a:r>
            <a:endParaRPr kumimoji="1" lang="ja-JP" altLang="en-US" sz="1292"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2173611" y="3528006"/>
            <a:ext cx="4166848" cy="2279535"/>
          </a:xfrm>
          <a:prstGeom prst="rect">
            <a:avLst/>
          </a:prstGeom>
          <a:noFill/>
        </p:spPr>
        <p:txBody>
          <a:bodyPr wrap="square" rtlCol="0">
            <a:spAutoFit/>
          </a:bodyPr>
          <a:lstStyle/>
          <a:p>
            <a:pPr lvl="0">
              <a:defRPr/>
            </a:pPr>
            <a:r>
              <a:rPr lang="zh-CN" altLang="en-US" sz="1292" dirty="0">
                <a:solidFill>
                  <a:srgbClr val="000000"/>
                </a:solidFill>
                <a:latin typeface="Meiryo UI" panose="020B0604030504040204" pitchFamily="50" charset="-128"/>
                <a:ea typeface="Meiryo UI" panose="020B0604030504040204" pitchFamily="50" charset="-128"/>
              </a:rPr>
              <a:t>横浜市立大学国際教養学部教授</a:t>
            </a:r>
            <a:endParaRPr lang="en-US" altLang="zh-CN" sz="1292" dirty="0">
              <a:solidFill>
                <a:srgbClr val="000000"/>
              </a:solidFill>
              <a:latin typeface="Meiryo UI" panose="020B0604030504040204" pitchFamily="50" charset="-128"/>
              <a:ea typeface="Meiryo UI" panose="020B0604030504040204" pitchFamily="50" charset="-128"/>
            </a:endParaRPr>
          </a:p>
          <a:p>
            <a:pPr lvl="0">
              <a:defRPr/>
            </a:pPr>
            <a:r>
              <a:rPr lang="zh-CN" altLang="en-US" sz="1292" dirty="0">
                <a:solidFill>
                  <a:srgbClr val="000000"/>
                </a:solidFill>
                <a:latin typeface="Meiryo UI" panose="020B0604030504040204" pitchFamily="50" charset="-128"/>
                <a:ea typeface="Meiryo UI" panose="020B0604030504040204" pitchFamily="50" charset="-128"/>
              </a:rPr>
              <a:t>東洋大学理工学部建築学科教授</a:t>
            </a:r>
            <a:endParaRPr lang="en-US" altLang="zh-CN" sz="1292" dirty="0">
              <a:solidFill>
                <a:srgbClr val="000000"/>
              </a:solidFill>
              <a:latin typeface="Meiryo UI" panose="020B0604030504040204" pitchFamily="50" charset="-128"/>
              <a:ea typeface="Meiryo UI" panose="020B0604030504040204" pitchFamily="50" charset="-128"/>
            </a:endParaRPr>
          </a:p>
          <a:p>
            <a:pPr lvl="0">
              <a:defRPr/>
            </a:pPr>
            <a:r>
              <a:rPr lang="ja-JP" altLang="en-US" sz="1292" dirty="0">
                <a:solidFill>
                  <a:srgbClr val="000000"/>
                </a:solidFill>
                <a:latin typeface="Meiryo UI" panose="020B0604030504040204" pitchFamily="50" charset="-128"/>
                <a:ea typeface="Meiryo UI" panose="020B0604030504040204" pitchFamily="50" charset="-128"/>
              </a:rPr>
              <a:t>弁護士・明治学院大学法学部客員教授</a:t>
            </a:r>
            <a:endParaRPr lang="en-US" altLang="ja-JP" sz="1292" dirty="0">
              <a:solidFill>
                <a:srgbClr val="000000"/>
              </a:solidFill>
              <a:latin typeface="Meiryo UI" panose="020B0604030504040204" pitchFamily="50" charset="-128"/>
              <a:ea typeface="Meiryo UI" panose="020B0604030504040204" pitchFamily="50" charset="-128"/>
            </a:endParaRPr>
          </a:p>
          <a:p>
            <a:pPr lvl="0">
              <a:defRPr/>
            </a:pPr>
            <a:r>
              <a:rPr lang="zh-TW" altLang="en-US" sz="1292" dirty="0">
                <a:solidFill>
                  <a:srgbClr val="000000"/>
                </a:solidFill>
                <a:latin typeface="Meiryo UI" panose="020B0604030504040204" pitchFamily="50" charset="-128"/>
                <a:ea typeface="Meiryo UI" panose="020B0604030504040204" pitchFamily="50" charset="-128"/>
              </a:rPr>
              <a:t>神戸市建築住宅局住宅政策課民間住宅担当課長</a:t>
            </a:r>
            <a:endParaRPr lang="en-US" altLang="zh-TW" sz="1292" dirty="0">
              <a:solidFill>
                <a:srgbClr val="000000"/>
              </a:solidFill>
              <a:latin typeface="Meiryo UI" panose="020B0604030504040204" pitchFamily="50" charset="-128"/>
              <a:ea typeface="Meiryo UI" panose="020B0604030504040204" pitchFamily="50" charset="-128"/>
            </a:endParaRPr>
          </a:p>
          <a:p>
            <a:pPr lvl="0">
              <a:defRPr/>
            </a:pPr>
            <a:r>
              <a:rPr lang="zh-CN" altLang="en-US" sz="1292" dirty="0">
                <a:solidFill>
                  <a:srgbClr val="000000"/>
                </a:solidFill>
                <a:latin typeface="Meiryo UI" panose="020B0604030504040204" pitchFamily="50" charset="-128"/>
                <a:ea typeface="Meiryo UI" panose="020B0604030504040204" pitchFamily="50" charset="-128"/>
              </a:rPr>
              <a:t>早稲田大学法学学術院法務研究科教授</a:t>
            </a:r>
            <a:endParaRPr lang="en-US" altLang="zh-CN" sz="1292" dirty="0">
              <a:solidFill>
                <a:srgbClr val="000000"/>
              </a:solidFill>
              <a:latin typeface="Meiryo UI" panose="020B0604030504040204" pitchFamily="50" charset="-128"/>
              <a:ea typeface="Meiryo UI" panose="020B0604030504040204" pitchFamily="50" charset="-128"/>
            </a:endParaRPr>
          </a:p>
          <a:p>
            <a:pPr lvl="0">
              <a:defRPr/>
            </a:pPr>
            <a:r>
              <a:rPr lang="ja-JP" altLang="en-US" sz="1292" dirty="0">
                <a:solidFill>
                  <a:srgbClr val="000000"/>
                </a:solidFill>
                <a:latin typeface="Meiryo UI" panose="020B0604030504040204" pitchFamily="50" charset="-128"/>
                <a:ea typeface="Meiryo UI" panose="020B0604030504040204" pitchFamily="50" charset="-128"/>
              </a:rPr>
              <a:t>特定非営利活動法人全国マンション管理組合連合会顧問</a:t>
            </a:r>
            <a:endParaRPr lang="en-US" altLang="ja-JP" sz="1292" dirty="0">
              <a:solidFill>
                <a:srgbClr val="000000"/>
              </a:solidFill>
              <a:latin typeface="Meiryo UI" panose="020B0604030504040204" pitchFamily="50" charset="-128"/>
              <a:ea typeface="Meiryo UI" panose="020B0604030504040204" pitchFamily="50" charset="-128"/>
            </a:endParaRPr>
          </a:p>
          <a:p>
            <a:pPr lvl="0">
              <a:defRPr/>
            </a:pPr>
            <a:r>
              <a:rPr lang="ja-JP" altLang="en-US" sz="1292" dirty="0">
                <a:solidFill>
                  <a:srgbClr val="000000"/>
                </a:solidFill>
                <a:latin typeface="Meiryo UI" panose="020B0604030504040204" pitchFamily="50" charset="-128"/>
                <a:ea typeface="Meiryo UI" panose="020B0604030504040204" pitchFamily="50" charset="-128"/>
              </a:rPr>
              <a:t>公益財団法人マンション管理センター専務理事</a:t>
            </a:r>
            <a:endParaRPr lang="en-US" altLang="ja-JP" sz="1292" dirty="0">
              <a:solidFill>
                <a:srgbClr val="000000"/>
              </a:solidFill>
              <a:latin typeface="Meiryo UI" panose="020B0604030504040204" pitchFamily="50" charset="-128"/>
              <a:ea typeface="Meiryo UI" panose="020B0604030504040204" pitchFamily="50" charset="-128"/>
            </a:endParaRPr>
          </a:p>
          <a:p>
            <a:pPr lvl="0">
              <a:defRPr/>
            </a:pPr>
            <a:r>
              <a:rPr lang="ja-JP" altLang="en-US" sz="1292" dirty="0">
                <a:solidFill>
                  <a:srgbClr val="000000"/>
                </a:solidFill>
                <a:latin typeface="Meiryo UI" panose="020B0604030504040204" pitchFamily="50" charset="-128"/>
                <a:ea typeface="Meiryo UI" panose="020B0604030504040204" pitchFamily="50" charset="-128"/>
              </a:rPr>
              <a:t>弁護士</a:t>
            </a:r>
            <a:endParaRPr lang="en-US" altLang="ja-JP" sz="1292" dirty="0">
              <a:solidFill>
                <a:srgbClr val="000000"/>
              </a:solidFill>
              <a:latin typeface="Meiryo UI" panose="020B0604030504040204" pitchFamily="50" charset="-128"/>
              <a:ea typeface="Meiryo UI" panose="020B0604030504040204" pitchFamily="50" charset="-128"/>
            </a:endParaRPr>
          </a:p>
          <a:p>
            <a:pPr lvl="0">
              <a:defRPr/>
            </a:pPr>
            <a:r>
              <a:rPr lang="ja-JP" altLang="en-US" sz="1292" dirty="0">
                <a:solidFill>
                  <a:srgbClr val="000000"/>
                </a:solidFill>
                <a:latin typeface="Meiryo UI" panose="020B0604030504040204" pitchFamily="50" charset="-128"/>
                <a:ea typeface="Meiryo UI" panose="020B0604030504040204" pitchFamily="50" charset="-128"/>
              </a:rPr>
              <a:t>一般社団法人日本マンション管理士会連合会会長</a:t>
            </a:r>
            <a:endParaRPr lang="en-US" altLang="ja-JP" sz="1292" dirty="0">
              <a:solidFill>
                <a:srgbClr val="000000"/>
              </a:solidFill>
              <a:latin typeface="Meiryo UI" panose="020B0604030504040204" pitchFamily="50" charset="-128"/>
              <a:ea typeface="Meiryo UI" panose="020B0604030504040204" pitchFamily="50" charset="-128"/>
            </a:endParaRPr>
          </a:p>
          <a:p>
            <a:pPr lvl="0">
              <a:defRPr/>
            </a:pPr>
            <a:r>
              <a:rPr lang="ja-JP" altLang="en-US" sz="1292" dirty="0">
                <a:solidFill>
                  <a:srgbClr val="000000"/>
                </a:solidFill>
                <a:latin typeface="Meiryo UI" panose="020B0604030504040204" pitchFamily="50" charset="-128"/>
                <a:ea typeface="Meiryo UI" panose="020B0604030504040204" pitchFamily="50" charset="-128"/>
              </a:rPr>
              <a:t>東京都住宅政策本部住宅企画部マンション課長</a:t>
            </a:r>
            <a:endParaRPr lang="en-US" altLang="ja-JP" sz="1292" dirty="0">
              <a:solidFill>
                <a:srgbClr val="000000"/>
              </a:solidFill>
              <a:latin typeface="Meiryo UI" panose="020B0604030504040204" pitchFamily="50" charset="-128"/>
              <a:ea typeface="Meiryo UI" panose="020B0604030504040204" pitchFamily="50" charset="-128"/>
            </a:endParaRPr>
          </a:p>
          <a:p>
            <a:pPr lvl="0">
              <a:defRPr/>
            </a:pPr>
            <a:r>
              <a:rPr lang="ja-JP" altLang="en-US" sz="1292" dirty="0">
                <a:solidFill>
                  <a:srgbClr val="000000"/>
                </a:solidFill>
                <a:latin typeface="Meiryo UI" panose="020B0604030504040204" pitchFamily="50" charset="-128"/>
                <a:ea typeface="Meiryo UI" panose="020B0604030504040204" pitchFamily="50" charset="-128"/>
              </a:rPr>
              <a:t>戸田市都市整備部まちづくり推進課　課長</a:t>
            </a:r>
            <a:endParaRPr kumimoji="1" lang="ja-JP" altLang="en-US" sz="1292"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cxnSp>
        <p:nvCxnSpPr>
          <p:cNvPr id="13" name="直線コネクタ 12"/>
          <p:cNvCxnSpPr/>
          <p:nvPr/>
        </p:nvCxnSpPr>
        <p:spPr>
          <a:xfrm>
            <a:off x="6265227" y="3272002"/>
            <a:ext cx="18818" cy="25355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6307881" y="3514727"/>
            <a:ext cx="3731469" cy="2272417"/>
          </a:xfrm>
          <a:prstGeom prst="rect">
            <a:avLst/>
          </a:prstGeom>
          <a:noFill/>
        </p:spPr>
        <p:txBody>
          <a:bodyPr wrap="square" rtlCol="0">
            <a:spAutoFit/>
          </a:bodyPr>
          <a:lstStyle/>
          <a:p>
            <a:pPr lvl="0">
              <a:lnSpc>
                <a:spcPts val="1700"/>
              </a:lnSpc>
              <a:defRPr/>
            </a:pPr>
            <a:r>
              <a:rPr lang="ja-JP" altLang="en-US" sz="1290" dirty="0">
                <a:solidFill>
                  <a:srgbClr val="000000"/>
                </a:solidFill>
                <a:latin typeface="Meiryo UI" panose="020B0604030504040204" pitchFamily="50" charset="-128"/>
                <a:ea typeface="Meiryo UI" panose="020B0604030504040204" pitchFamily="50" charset="-128"/>
              </a:rPr>
              <a:t>一般社団法人 不動産協会</a:t>
            </a:r>
          </a:p>
          <a:p>
            <a:pPr lvl="0">
              <a:lnSpc>
                <a:spcPts val="1700"/>
              </a:lnSpc>
              <a:defRPr/>
            </a:pPr>
            <a:r>
              <a:rPr lang="ja-JP" altLang="en-US" sz="1290" dirty="0">
                <a:solidFill>
                  <a:srgbClr val="000000"/>
                </a:solidFill>
                <a:latin typeface="Meiryo UI" panose="020B0604030504040204" pitchFamily="50" charset="-128"/>
                <a:ea typeface="Meiryo UI" panose="020B0604030504040204" pitchFamily="50" charset="-128"/>
              </a:rPr>
              <a:t>一般社団法人 マンション管理業協会</a:t>
            </a:r>
          </a:p>
          <a:p>
            <a:pPr lvl="0">
              <a:lnSpc>
                <a:spcPts val="1700"/>
              </a:lnSpc>
              <a:defRPr/>
            </a:pPr>
            <a:r>
              <a:rPr lang="ja-JP" altLang="en-US" sz="1290" dirty="0">
                <a:solidFill>
                  <a:srgbClr val="000000"/>
                </a:solidFill>
                <a:latin typeface="Meiryo UI" panose="020B0604030504040204" pitchFamily="50" charset="-128"/>
                <a:ea typeface="Meiryo UI" panose="020B0604030504040204" pitchFamily="50" charset="-128"/>
              </a:rPr>
              <a:t>一般社団法人 マンション計画修繕施工協会</a:t>
            </a:r>
          </a:p>
          <a:p>
            <a:pPr lvl="0">
              <a:lnSpc>
                <a:spcPts val="1700"/>
              </a:lnSpc>
              <a:defRPr/>
            </a:pPr>
            <a:r>
              <a:rPr lang="ja-JP" altLang="en-US" sz="1290" dirty="0">
                <a:solidFill>
                  <a:srgbClr val="000000"/>
                </a:solidFill>
                <a:latin typeface="Meiryo UI" panose="020B0604030504040204" pitchFamily="50" charset="-128"/>
                <a:ea typeface="Meiryo UI" panose="020B0604030504040204" pitchFamily="50" charset="-128"/>
              </a:rPr>
              <a:t>公益社団法人 全国宅地建物取引業協会連合会</a:t>
            </a:r>
          </a:p>
          <a:p>
            <a:pPr lvl="0">
              <a:lnSpc>
                <a:spcPts val="1700"/>
              </a:lnSpc>
              <a:defRPr/>
            </a:pPr>
            <a:r>
              <a:rPr lang="ja-JP" altLang="en-US" sz="1290" dirty="0">
                <a:solidFill>
                  <a:srgbClr val="000000"/>
                </a:solidFill>
                <a:latin typeface="Meiryo UI" panose="020B0604030504040204" pitchFamily="50" charset="-128"/>
                <a:ea typeface="Meiryo UI" panose="020B0604030504040204" pitchFamily="50" charset="-128"/>
              </a:rPr>
              <a:t>公益社団法人 全日本不動産協会</a:t>
            </a:r>
          </a:p>
          <a:p>
            <a:pPr lvl="0">
              <a:lnSpc>
                <a:spcPts val="1700"/>
              </a:lnSpc>
              <a:defRPr/>
            </a:pPr>
            <a:r>
              <a:rPr lang="ja-JP" altLang="en-US" sz="1290" dirty="0">
                <a:solidFill>
                  <a:srgbClr val="000000"/>
                </a:solidFill>
                <a:latin typeface="Meiryo UI" panose="020B0604030504040204" pitchFamily="50" charset="-128"/>
                <a:ea typeface="Meiryo UI" panose="020B0604030504040204" pitchFamily="50" charset="-128"/>
              </a:rPr>
              <a:t>一般社団法人 不動産流通経営協会</a:t>
            </a:r>
          </a:p>
          <a:p>
            <a:pPr lvl="0">
              <a:lnSpc>
                <a:spcPts val="1700"/>
              </a:lnSpc>
              <a:defRPr/>
            </a:pPr>
            <a:r>
              <a:rPr lang="ja-JP" altLang="en-US" sz="1290" dirty="0">
                <a:solidFill>
                  <a:srgbClr val="000000"/>
                </a:solidFill>
                <a:latin typeface="Meiryo UI" panose="020B0604030504040204" pitchFamily="50" charset="-128"/>
                <a:ea typeface="Meiryo UI" panose="020B0604030504040204" pitchFamily="50" charset="-128"/>
              </a:rPr>
              <a:t>全国市長会</a:t>
            </a:r>
          </a:p>
          <a:p>
            <a:pPr lvl="0">
              <a:lnSpc>
                <a:spcPts val="1700"/>
              </a:lnSpc>
              <a:defRPr/>
            </a:pPr>
            <a:r>
              <a:rPr lang="ja-JP" altLang="en-US" sz="1290" dirty="0">
                <a:solidFill>
                  <a:srgbClr val="000000"/>
                </a:solidFill>
                <a:latin typeface="Meiryo UI" panose="020B0604030504040204" pitchFamily="50" charset="-128"/>
                <a:ea typeface="Meiryo UI" panose="020B0604030504040204" pitchFamily="50" charset="-128"/>
              </a:rPr>
              <a:t>一般社団法人 全国住宅供給公社等連合会</a:t>
            </a:r>
          </a:p>
          <a:p>
            <a:pPr lvl="0">
              <a:lnSpc>
                <a:spcPts val="1700"/>
              </a:lnSpc>
              <a:defRPr/>
            </a:pPr>
            <a:r>
              <a:rPr lang="ja-JP" altLang="en-US" sz="1290" dirty="0">
                <a:solidFill>
                  <a:srgbClr val="000000"/>
                </a:solidFill>
                <a:latin typeface="Meiryo UI" panose="020B0604030504040204" pitchFamily="50" charset="-128"/>
                <a:ea typeface="Meiryo UI" panose="020B0604030504040204" pitchFamily="50" charset="-128"/>
              </a:rPr>
              <a:t>独立行政法人 住宅金融支援機構</a:t>
            </a:r>
          </a:p>
          <a:p>
            <a:pPr lvl="0">
              <a:lnSpc>
                <a:spcPts val="1700"/>
              </a:lnSpc>
              <a:defRPr/>
            </a:pPr>
            <a:r>
              <a:rPr lang="ja-JP" altLang="en-US" sz="1290" dirty="0">
                <a:solidFill>
                  <a:srgbClr val="000000"/>
                </a:solidFill>
                <a:latin typeface="Meiryo UI" panose="020B0604030504040204" pitchFamily="50" charset="-128"/>
                <a:ea typeface="Meiryo UI" panose="020B0604030504040204" pitchFamily="50" charset="-128"/>
              </a:rPr>
              <a:t>国土交通省 不動産・建設経済局</a:t>
            </a:r>
          </a:p>
        </p:txBody>
      </p:sp>
      <p:sp>
        <p:nvSpPr>
          <p:cNvPr id="15" name="テキスト ボックス 14"/>
          <p:cNvSpPr txBox="1"/>
          <p:nvPr/>
        </p:nvSpPr>
        <p:spPr>
          <a:xfrm>
            <a:off x="6210201" y="3265356"/>
            <a:ext cx="2372423" cy="307777"/>
          </a:xfrm>
          <a:prstGeom prst="rect">
            <a:avLst/>
          </a:prstGeom>
          <a:noFill/>
        </p:spPr>
        <p:txBody>
          <a:bodyPr wrap="square" rtlCol="0">
            <a:spAutoFit/>
          </a:bodyPr>
          <a:lstStyle/>
          <a:p>
            <a:r>
              <a:rPr lang="ja-JP" altLang="en-US" sz="1400" b="1" u="sng" dirty="0">
                <a:solidFill>
                  <a:srgbClr val="000000"/>
                </a:solidFill>
                <a:latin typeface="Meiryo UI" panose="020B0604030504040204" pitchFamily="50" charset="-128"/>
                <a:ea typeface="Meiryo UI" panose="020B0604030504040204" pitchFamily="50" charset="-128"/>
              </a:rPr>
              <a:t> ○オブザーバー</a:t>
            </a:r>
            <a:r>
              <a:rPr lang="ja-JP" altLang="en-US" sz="1400" dirty="0">
                <a:solidFill>
                  <a:srgbClr val="000000"/>
                </a:solidFill>
                <a:latin typeface="Meiryo UI" panose="020B0604030504040204" pitchFamily="50" charset="-128"/>
                <a:ea typeface="Meiryo UI" panose="020B0604030504040204" pitchFamily="50" charset="-128"/>
              </a:rPr>
              <a:t>　（順不同） </a:t>
            </a:r>
            <a:endParaRPr kumimoji="1" lang="ja-JP" altLang="en-US" sz="1400" dirty="0">
              <a:latin typeface="Meiryo UI" panose="020B0604030504040204" pitchFamily="50" charset="-128"/>
              <a:ea typeface="Meiryo UI" panose="020B0604030504040204" pitchFamily="50" charset="-128"/>
            </a:endParaRPr>
          </a:p>
        </p:txBody>
      </p:sp>
      <p:sp>
        <p:nvSpPr>
          <p:cNvPr id="16" name="角丸四角形 15"/>
          <p:cNvSpPr/>
          <p:nvPr/>
        </p:nvSpPr>
        <p:spPr>
          <a:xfrm>
            <a:off x="138542" y="5884579"/>
            <a:ext cx="9628909" cy="966858"/>
          </a:xfrm>
          <a:prstGeom prst="roundRect">
            <a:avLst>
              <a:gd name="adj" fmla="val 1199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23006" tIns="23006" rIns="23006" bIns="23006" rtlCol="0" anchor="t"/>
          <a:lstStyle/>
          <a:p>
            <a:pPr lvl="0">
              <a:defRPr/>
            </a:pPr>
            <a:r>
              <a:rPr lang="ja-JP" altLang="ja-JP" sz="1400" b="1" u="sng" dirty="0">
                <a:solidFill>
                  <a:srgbClr val="000000"/>
                </a:solidFill>
                <a:latin typeface="Meiryo UI" panose="020B0604030504040204" pitchFamily="50" charset="-128"/>
                <a:ea typeface="Meiryo UI" panose="020B0604030504040204" pitchFamily="50" charset="-128"/>
              </a:rPr>
              <a:t>○</a:t>
            </a:r>
            <a:r>
              <a:rPr lang="ja-JP" altLang="en-US" sz="1400" b="1" u="sng" dirty="0">
                <a:solidFill>
                  <a:srgbClr val="000000"/>
                </a:solidFill>
                <a:latin typeface="Meiryo UI" panose="020B0604030504040204" pitchFamily="50" charset="-128"/>
                <a:ea typeface="Meiryo UI" panose="020B0604030504040204" pitchFamily="50" charset="-128"/>
              </a:rPr>
              <a:t>スケジュール</a:t>
            </a:r>
            <a:endParaRPr lang="en-US" altLang="ja-JP" sz="1400" b="1" u="sng" dirty="0">
              <a:solidFill>
                <a:srgbClr val="000000"/>
              </a:solidFill>
              <a:latin typeface="Meiryo UI" panose="020B0604030504040204" pitchFamily="50" charset="-128"/>
              <a:ea typeface="Meiryo UI" panose="020B0604030504040204" pitchFamily="50" charset="-128"/>
            </a:endParaRPr>
          </a:p>
          <a:p>
            <a:pPr marL="108000" lvl="0">
              <a:defRPr/>
            </a:pPr>
            <a:r>
              <a:rPr lang="ja-JP" altLang="en-US" sz="1290" dirty="0">
                <a:solidFill>
                  <a:srgbClr val="000000"/>
                </a:solidFill>
                <a:latin typeface="Meiryo UI" panose="020B0604030504040204" pitchFamily="50" charset="-128"/>
                <a:ea typeface="Meiryo UI" panose="020B0604030504040204" pitchFamily="50" charset="-128"/>
              </a:rPr>
              <a:t>・　第１回　令和２年７月</a:t>
            </a:r>
            <a:r>
              <a:rPr lang="en-US" altLang="ja-JP" sz="1290" dirty="0">
                <a:solidFill>
                  <a:srgbClr val="000000"/>
                </a:solidFill>
                <a:latin typeface="Meiryo UI" panose="020B0604030504040204" pitchFamily="50" charset="-128"/>
                <a:ea typeface="Meiryo UI" panose="020B0604030504040204" pitchFamily="50" charset="-128"/>
              </a:rPr>
              <a:t>30</a:t>
            </a:r>
            <a:r>
              <a:rPr lang="ja-JP" altLang="en-US" sz="1290" dirty="0">
                <a:solidFill>
                  <a:srgbClr val="000000"/>
                </a:solidFill>
                <a:latin typeface="Meiryo UI" panose="020B0604030504040204" pitchFamily="50" charset="-128"/>
                <a:ea typeface="Meiryo UI" panose="020B0604030504040204" pitchFamily="50" charset="-128"/>
              </a:rPr>
              <a:t>日　　　　・  第２回　８月</a:t>
            </a:r>
            <a:r>
              <a:rPr lang="en-US" altLang="ja-JP" sz="1290" dirty="0">
                <a:solidFill>
                  <a:srgbClr val="000000"/>
                </a:solidFill>
                <a:latin typeface="Meiryo UI" panose="020B0604030504040204" pitchFamily="50" charset="-128"/>
                <a:ea typeface="Meiryo UI" panose="020B0604030504040204" pitchFamily="50" charset="-128"/>
              </a:rPr>
              <a:t>18</a:t>
            </a:r>
            <a:r>
              <a:rPr lang="ja-JP" altLang="en-US" sz="1290" dirty="0">
                <a:solidFill>
                  <a:srgbClr val="000000"/>
                </a:solidFill>
                <a:latin typeface="Meiryo UI" panose="020B0604030504040204" pitchFamily="50" charset="-128"/>
                <a:ea typeface="Meiryo UI" panose="020B0604030504040204" pitchFamily="50" charset="-128"/>
              </a:rPr>
              <a:t>日　　　　　　　　・　第３回　９月</a:t>
            </a:r>
            <a:r>
              <a:rPr lang="en-US" altLang="ja-JP" sz="1290" dirty="0">
                <a:solidFill>
                  <a:srgbClr val="000000"/>
                </a:solidFill>
                <a:latin typeface="Meiryo UI" panose="020B0604030504040204" pitchFamily="50" charset="-128"/>
                <a:ea typeface="Meiryo UI" panose="020B0604030504040204" pitchFamily="50" charset="-128"/>
              </a:rPr>
              <a:t>15</a:t>
            </a:r>
            <a:r>
              <a:rPr lang="ja-JP" altLang="en-US" sz="1290" dirty="0">
                <a:solidFill>
                  <a:srgbClr val="000000"/>
                </a:solidFill>
                <a:latin typeface="Meiryo UI" panose="020B0604030504040204" pitchFamily="50" charset="-128"/>
                <a:ea typeface="Meiryo UI" panose="020B0604030504040204" pitchFamily="50" charset="-128"/>
              </a:rPr>
              <a:t>日　　　　　・　第４回　令和３年３月（予定）　　　</a:t>
            </a:r>
            <a:endParaRPr lang="en-US" altLang="ja-JP" sz="1290" dirty="0">
              <a:solidFill>
                <a:srgbClr val="000000"/>
              </a:solidFill>
              <a:latin typeface="Meiryo UI" panose="020B0604030504040204" pitchFamily="50" charset="-128"/>
              <a:ea typeface="Meiryo UI" panose="020B0604030504040204" pitchFamily="50" charset="-128"/>
            </a:endParaRPr>
          </a:p>
          <a:p>
            <a:pPr marL="108000" lvl="0">
              <a:defRPr/>
            </a:pPr>
            <a:r>
              <a:rPr lang="ja-JP" altLang="en-US" sz="1290" dirty="0">
                <a:solidFill>
                  <a:srgbClr val="000000"/>
                </a:solidFill>
                <a:latin typeface="Meiryo UI" panose="020B0604030504040204" pitchFamily="50" charset="-128"/>
                <a:ea typeface="Meiryo UI" panose="020B0604030504040204" pitchFamily="50" charset="-128"/>
              </a:rPr>
              <a:t>　　事務局説明、意見交換　　　　　　　意見交換（認定基準　他）　　　　 意見交換（基本方針、　　　　基本方針、管理適正化指針等の</a:t>
            </a:r>
            <a:endParaRPr lang="en-US" altLang="ja-JP" sz="1290" dirty="0">
              <a:solidFill>
                <a:srgbClr val="000000"/>
              </a:solidFill>
              <a:latin typeface="Meiryo UI" panose="020B0604030504040204" pitchFamily="50" charset="-128"/>
              <a:ea typeface="Meiryo UI" panose="020B0604030504040204" pitchFamily="50" charset="-128"/>
            </a:endParaRPr>
          </a:p>
          <a:p>
            <a:pPr marL="108000" lvl="0">
              <a:defRPr/>
            </a:pPr>
            <a:r>
              <a:rPr lang="ja-JP" altLang="en-US" sz="1290" dirty="0">
                <a:solidFill>
                  <a:srgbClr val="000000"/>
                </a:solidFill>
                <a:latin typeface="Meiryo UI" panose="020B0604030504040204" pitchFamily="50" charset="-128"/>
                <a:ea typeface="Meiryo UI" panose="020B0604030504040204" pitchFamily="50" charset="-128"/>
              </a:rPr>
              <a:t>　　　　　　　　　　　　　　　　　　　　　　　　　　　　　　　　　　　　　　　　　　　  　 管理適正化指針　他）　　　　方向性について</a:t>
            </a:r>
            <a:endParaRPr lang="en-US" altLang="ja-JP" sz="1290" dirty="0">
              <a:solidFill>
                <a:srgbClr val="000000"/>
              </a:solidFill>
              <a:latin typeface="Meiryo UI" panose="020B0604030504040204" pitchFamily="50" charset="-128"/>
              <a:ea typeface="Meiryo UI" panose="020B0604030504040204" pitchFamily="50" charset="-128"/>
            </a:endParaRPr>
          </a:p>
          <a:p>
            <a:pPr marL="108000" lvl="0">
              <a:defRPr/>
            </a:pPr>
            <a:endParaRPr lang="en-US" altLang="ja-JP" sz="1100" dirty="0">
              <a:solidFill>
                <a:srgbClr val="000000"/>
              </a:solidFill>
              <a:latin typeface="Meiryo UI" panose="020B0604030504040204" pitchFamily="50" charset="-128"/>
              <a:ea typeface="Meiryo UI" panose="020B0604030504040204" pitchFamily="50" charset="-128"/>
            </a:endParaRPr>
          </a:p>
        </p:txBody>
      </p:sp>
      <p:sp>
        <p:nvSpPr>
          <p:cNvPr id="17" name="スライド番号プレースホルダー 1"/>
          <p:cNvSpPr>
            <a:spLocks noGrp="1"/>
          </p:cNvSpPr>
          <p:nvPr>
            <p:ph type="sldNum" sz="quarter" idx="12"/>
          </p:nvPr>
        </p:nvSpPr>
        <p:spPr>
          <a:xfrm>
            <a:off x="7582059" y="6368363"/>
            <a:ext cx="2311400" cy="476250"/>
          </a:xfrm>
        </p:spPr>
        <p:txBody>
          <a:bodyPr/>
          <a:lstStyle/>
          <a:p>
            <a:pPr>
              <a:defRPr/>
            </a:pPr>
            <a:fld id="{651FC12D-27C1-4F31-90C9-A93D49E44687}" type="slidenum">
              <a:rPr lang="en-US" altLang="ja-JP" smtClean="0"/>
              <a:pPr>
                <a:defRPr/>
              </a:pPr>
              <a:t>4</a:t>
            </a:fld>
            <a:endParaRPr lang="en-US" altLang="ja-JP"/>
          </a:p>
        </p:txBody>
      </p:sp>
    </p:spTree>
    <p:extLst>
      <p:ext uri="{BB962C8B-B14F-4D97-AF65-F5344CB8AC3E}">
        <p14:creationId xmlns:p14="http://schemas.microsoft.com/office/powerpoint/2010/main" val="2915115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73595" y="882650"/>
            <a:ext cx="4951413" cy="5975350"/>
          </a:xfrm>
        </p:spPr>
        <p:txBody>
          <a:bodyPr/>
          <a:lstStyle/>
          <a:p>
            <a:pPr marL="0" indent="0">
              <a:buNone/>
            </a:pPr>
            <a:r>
              <a:rPr lang="ja-JP" altLang="en-US" sz="1300" b="1" dirty="0">
                <a:solidFill>
                  <a:srgbClr val="4133C8"/>
                </a:solidFill>
                <a:latin typeface="Meiryo UI" panose="020B0604030504040204" pitchFamily="50" charset="-128"/>
                <a:ea typeface="Meiryo UI" panose="020B0604030504040204" pitchFamily="50" charset="-128"/>
              </a:rPr>
              <a:t>一　マンションの管理の適正化の推進に関する基本的な事項</a:t>
            </a:r>
          </a:p>
          <a:p>
            <a:pPr marL="0" indent="0">
              <a:buNone/>
            </a:pPr>
            <a:r>
              <a:rPr lang="ja-JP" altLang="en-US" sz="1300" dirty="0">
                <a:latin typeface="Meiryo UI" panose="020B0604030504040204" pitchFamily="50" charset="-128"/>
                <a:ea typeface="Meiryo UI" panose="020B0604030504040204" pitchFamily="50" charset="-128"/>
              </a:rPr>
              <a:t>　管理組合、国、地方公共団体等の役割</a:t>
            </a:r>
          </a:p>
          <a:p>
            <a:pPr marL="0" indent="0">
              <a:buNone/>
            </a:pPr>
            <a:r>
              <a:rPr lang="ja-JP" altLang="en-US" sz="1300" dirty="0">
                <a:latin typeface="Meiryo UI" panose="020B0604030504040204" pitchFamily="50" charset="-128"/>
                <a:ea typeface="Meiryo UI" panose="020B0604030504040204" pitchFamily="50" charset="-128"/>
              </a:rPr>
              <a:t>　　（１）管理組合の役割</a:t>
            </a:r>
          </a:p>
          <a:p>
            <a:pPr marL="0" indent="0">
              <a:buNone/>
            </a:pPr>
            <a:r>
              <a:rPr lang="ja-JP" altLang="en-US" sz="1300" dirty="0">
                <a:latin typeface="Meiryo UI" panose="020B0604030504040204" pitchFamily="50" charset="-128"/>
                <a:ea typeface="Meiryo UI" panose="020B0604030504040204" pitchFamily="50" charset="-128"/>
              </a:rPr>
              <a:t>　　（２）国の役割</a:t>
            </a:r>
          </a:p>
          <a:p>
            <a:pPr marL="0" indent="0">
              <a:buNone/>
            </a:pPr>
            <a:r>
              <a:rPr lang="ja-JP" altLang="en-US" sz="1300" dirty="0">
                <a:latin typeface="Meiryo UI" panose="020B0604030504040204" pitchFamily="50" charset="-128"/>
                <a:ea typeface="Meiryo UI" panose="020B0604030504040204" pitchFamily="50" charset="-128"/>
              </a:rPr>
              <a:t>　　（３）地方公共団体の役割</a:t>
            </a:r>
          </a:p>
          <a:p>
            <a:pPr marL="0" indent="0">
              <a:buNone/>
            </a:pPr>
            <a:r>
              <a:rPr lang="ja-JP" altLang="en-US" sz="1300" dirty="0">
                <a:latin typeface="Meiryo UI" panose="020B0604030504040204" pitchFamily="50" charset="-128"/>
                <a:ea typeface="Meiryo UI" panose="020B0604030504040204" pitchFamily="50" charset="-128"/>
              </a:rPr>
              <a:t>　　（４）マンション管理士及びマンション管理業者の役割</a:t>
            </a:r>
          </a:p>
          <a:p>
            <a:pPr marL="0" indent="0">
              <a:buNone/>
            </a:pPr>
            <a:endParaRPr lang="ja-JP" altLang="en-US" sz="1300" dirty="0">
              <a:latin typeface="Meiryo UI" panose="020B0604030504040204" pitchFamily="50" charset="-128"/>
              <a:ea typeface="Meiryo UI" panose="020B0604030504040204" pitchFamily="50" charset="-128"/>
            </a:endParaRPr>
          </a:p>
          <a:p>
            <a:pPr marL="0" indent="0">
              <a:buNone/>
            </a:pPr>
            <a:r>
              <a:rPr lang="ja-JP" altLang="en-US" sz="1300" b="1" dirty="0">
                <a:solidFill>
                  <a:srgbClr val="4133C8"/>
                </a:solidFill>
                <a:latin typeface="Meiryo UI" panose="020B0604030504040204" pitchFamily="50" charset="-128"/>
                <a:ea typeface="Meiryo UI" panose="020B0604030504040204" pitchFamily="50" charset="-128"/>
              </a:rPr>
              <a:t>二　マンションの管理の適正化に関する目標の設定に関する事項</a:t>
            </a:r>
          </a:p>
          <a:p>
            <a:pPr marL="0" indent="0">
              <a:buNone/>
            </a:pPr>
            <a:endParaRPr lang="ja-JP" altLang="en-US" sz="1300" dirty="0">
              <a:latin typeface="Meiryo UI" panose="020B0604030504040204" pitchFamily="50" charset="-128"/>
              <a:ea typeface="Meiryo UI" panose="020B0604030504040204" pitchFamily="50" charset="-128"/>
            </a:endParaRPr>
          </a:p>
          <a:p>
            <a:pPr marL="0" indent="0">
              <a:buNone/>
            </a:pPr>
            <a:r>
              <a:rPr lang="en-US" altLang="ja-JP" sz="1300" dirty="0">
                <a:solidFill>
                  <a:srgbClr val="FF0000"/>
                </a:solidFill>
                <a:latin typeface="Meiryo UI" panose="020B0604030504040204" pitchFamily="50" charset="-128"/>
                <a:ea typeface="Meiryo UI" panose="020B0604030504040204" pitchFamily="50" charset="-128"/>
              </a:rPr>
              <a:t>※</a:t>
            </a:r>
            <a:r>
              <a:rPr lang="ja-JP" altLang="en-US" sz="1300" dirty="0">
                <a:solidFill>
                  <a:srgbClr val="FF0000"/>
                </a:solidFill>
                <a:latin typeface="Meiryo UI" panose="020B0604030504040204" pitchFamily="50" charset="-128"/>
                <a:ea typeface="Meiryo UI" panose="020B0604030504040204" pitchFamily="50" charset="-128"/>
              </a:rPr>
              <a:t>管理適正化指針</a:t>
            </a:r>
            <a:endParaRPr lang="en-US" altLang="ja-JP" sz="1300" dirty="0">
              <a:solidFill>
                <a:srgbClr val="FF0000"/>
              </a:solidFill>
              <a:latin typeface="Meiryo UI" panose="020B0604030504040204" pitchFamily="50" charset="-128"/>
              <a:ea typeface="Meiryo UI" panose="020B0604030504040204" pitchFamily="50" charset="-128"/>
            </a:endParaRPr>
          </a:p>
          <a:p>
            <a:pPr marL="0" indent="0">
              <a:buNone/>
            </a:pPr>
            <a:r>
              <a:rPr lang="ja-JP" altLang="en-US" sz="1300" b="1" dirty="0">
                <a:solidFill>
                  <a:srgbClr val="4133C8"/>
                </a:solidFill>
                <a:latin typeface="Meiryo UI" panose="020B0604030504040204" pitchFamily="50" charset="-128"/>
                <a:ea typeface="Meiryo UI" panose="020B0604030504040204" pitchFamily="50" charset="-128"/>
              </a:rPr>
              <a:t>三　管理組合によるマンションの管理の適正化の推進に関する</a:t>
            </a:r>
            <a:br>
              <a:rPr lang="en-US" altLang="ja-JP" sz="1300" b="1" dirty="0">
                <a:solidFill>
                  <a:srgbClr val="4133C8"/>
                </a:solidFill>
                <a:latin typeface="Meiryo UI" panose="020B0604030504040204" pitchFamily="50" charset="-128"/>
                <a:ea typeface="Meiryo UI" panose="020B0604030504040204" pitchFamily="50" charset="-128"/>
              </a:rPr>
            </a:br>
            <a:r>
              <a:rPr lang="ja-JP" altLang="en-US" sz="1300" b="1" dirty="0">
                <a:solidFill>
                  <a:srgbClr val="4133C8"/>
                </a:solidFill>
                <a:latin typeface="Meiryo UI" panose="020B0604030504040204" pitchFamily="50" charset="-128"/>
                <a:ea typeface="Meiryo UI" panose="020B0604030504040204" pitchFamily="50" charset="-128"/>
              </a:rPr>
              <a:t>　　 基本的な指針（マンション管理適正化指針）に関する事項</a:t>
            </a:r>
          </a:p>
          <a:p>
            <a:pPr marL="0" indent="0">
              <a:buNone/>
            </a:pPr>
            <a:r>
              <a:rPr lang="ja-JP" altLang="en-US" sz="1300" dirty="0">
                <a:latin typeface="Meiryo UI" panose="020B0604030504040204" pitchFamily="50" charset="-128"/>
                <a:ea typeface="Meiryo UI" panose="020B0604030504040204" pitchFamily="50" charset="-128"/>
              </a:rPr>
              <a:t>１　管理組合によるマンションの管理の適正化の基本的方向</a:t>
            </a:r>
          </a:p>
          <a:p>
            <a:pPr marL="0" indent="0">
              <a:buNone/>
            </a:pPr>
            <a:r>
              <a:rPr lang="ja-JP" altLang="en-US" sz="1300" dirty="0">
                <a:latin typeface="Meiryo UI" panose="020B0604030504040204" pitchFamily="50" charset="-128"/>
                <a:ea typeface="Meiryo UI" panose="020B0604030504040204" pitchFamily="50" charset="-128"/>
              </a:rPr>
              <a:t>２　マンションの管理の適正化のために管理組合が留意すべき事項</a:t>
            </a:r>
          </a:p>
          <a:p>
            <a:pPr marL="0" indent="0">
              <a:buNone/>
            </a:pPr>
            <a:r>
              <a:rPr lang="ja-JP" altLang="en-US" sz="1300" dirty="0">
                <a:latin typeface="Meiryo UI" panose="020B0604030504040204" pitchFamily="50" charset="-128"/>
                <a:ea typeface="Meiryo UI" panose="020B0604030504040204" pitchFamily="50" charset="-128"/>
              </a:rPr>
              <a:t>　　（１）管理組合の運営</a:t>
            </a:r>
          </a:p>
          <a:p>
            <a:pPr marL="0" indent="0">
              <a:buNone/>
            </a:pPr>
            <a:r>
              <a:rPr lang="ja-JP" altLang="en-US" sz="1300" dirty="0">
                <a:latin typeface="Meiryo UI" panose="020B0604030504040204" pitchFamily="50" charset="-128"/>
                <a:ea typeface="Meiryo UI" panose="020B0604030504040204" pitchFamily="50" charset="-128"/>
              </a:rPr>
              <a:t>　　（２）管理規約</a:t>
            </a:r>
          </a:p>
          <a:p>
            <a:pPr marL="0" indent="0">
              <a:buNone/>
            </a:pPr>
            <a:r>
              <a:rPr lang="ja-JP" altLang="en-US" sz="1300" dirty="0">
                <a:latin typeface="Meiryo UI" panose="020B0604030504040204" pitchFamily="50" charset="-128"/>
                <a:ea typeface="Meiryo UI" panose="020B0604030504040204" pitchFamily="50" charset="-128"/>
              </a:rPr>
              <a:t>　　（３）共用部分の範囲及び管理費用の明確化</a:t>
            </a:r>
          </a:p>
          <a:p>
            <a:pPr marL="0" indent="0">
              <a:buNone/>
            </a:pPr>
            <a:r>
              <a:rPr lang="ja-JP" altLang="en-US" sz="1300" dirty="0">
                <a:latin typeface="Meiryo UI" panose="020B0604030504040204" pitchFamily="50" charset="-128"/>
                <a:ea typeface="Meiryo UI" panose="020B0604030504040204" pitchFamily="50" charset="-128"/>
              </a:rPr>
              <a:t>　　（４）管理組合の経理</a:t>
            </a:r>
          </a:p>
          <a:p>
            <a:pPr marL="0" indent="0">
              <a:buNone/>
            </a:pPr>
            <a:r>
              <a:rPr lang="ja-JP" altLang="en-US" sz="1300" dirty="0">
                <a:latin typeface="Meiryo UI" panose="020B0604030504040204" pitchFamily="50" charset="-128"/>
                <a:ea typeface="Meiryo UI" panose="020B0604030504040204" pitchFamily="50" charset="-128"/>
              </a:rPr>
              <a:t>　　（５）長期修繕計画の策定及び見直し等</a:t>
            </a:r>
          </a:p>
          <a:p>
            <a:pPr marL="0" indent="0">
              <a:buNone/>
            </a:pPr>
            <a:r>
              <a:rPr lang="ja-JP" altLang="en-US" sz="1300" dirty="0">
                <a:latin typeface="Meiryo UI" panose="020B0604030504040204" pitchFamily="50" charset="-128"/>
                <a:ea typeface="Meiryo UI" panose="020B0604030504040204" pitchFamily="50" charset="-128"/>
              </a:rPr>
              <a:t>　　（６）発注等の適正化</a:t>
            </a:r>
          </a:p>
          <a:p>
            <a:pPr marL="0" indent="0">
              <a:buNone/>
            </a:pPr>
            <a:r>
              <a:rPr lang="ja-JP" altLang="en-US" sz="1300" dirty="0">
                <a:latin typeface="Meiryo UI" panose="020B0604030504040204" pitchFamily="50" charset="-128"/>
                <a:ea typeface="Meiryo UI" panose="020B0604030504040204" pitchFamily="50" charset="-128"/>
              </a:rPr>
              <a:t>　　（７）良好な居住環境の維持及び向上</a:t>
            </a:r>
          </a:p>
          <a:p>
            <a:pPr marL="0" indent="0">
              <a:buNone/>
            </a:pPr>
            <a:r>
              <a:rPr lang="ja-JP" altLang="en-US" sz="1300" dirty="0">
                <a:latin typeface="Meiryo UI" panose="020B0604030504040204" pitchFamily="50" charset="-128"/>
                <a:ea typeface="Meiryo UI" panose="020B0604030504040204" pitchFamily="50" charset="-128"/>
              </a:rPr>
              <a:t>　　（８）その他配慮すべき事項</a:t>
            </a:r>
          </a:p>
          <a:p>
            <a:pPr marL="0" indent="0">
              <a:buNone/>
            </a:pPr>
            <a:r>
              <a:rPr lang="ja-JP" altLang="en-US" sz="1300" dirty="0">
                <a:latin typeface="Meiryo UI" panose="020B0604030504040204" pitchFamily="50" charset="-128"/>
                <a:ea typeface="Meiryo UI" panose="020B0604030504040204" pitchFamily="50" charset="-128"/>
              </a:rPr>
              <a:t>３　マンションの管理の適正化のためにマンションの区分所有者等が</a:t>
            </a:r>
            <a:br>
              <a:rPr lang="en-US" altLang="ja-JP" sz="1300" dirty="0">
                <a:latin typeface="Meiryo UI" panose="020B0604030504040204" pitchFamily="50" charset="-128"/>
                <a:ea typeface="Meiryo UI" panose="020B0604030504040204" pitchFamily="50" charset="-128"/>
              </a:rPr>
            </a:br>
            <a:r>
              <a:rPr lang="ja-JP" altLang="en-US" sz="1300" dirty="0">
                <a:latin typeface="Meiryo UI" panose="020B0604030504040204" pitchFamily="50" charset="-128"/>
                <a:ea typeface="Meiryo UI" panose="020B0604030504040204" pitchFamily="50" charset="-128"/>
              </a:rPr>
              <a:t>　　留意すべき事項</a:t>
            </a:r>
          </a:p>
          <a:p>
            <a:pPr marL="0" indent="0">
              <a:buNone/>
            </a:pPr>
            <a:r>
              <a:rPr lang="ja-JP" altLang="en-US" sz="1300" dirty="0">
                <a:latin typeface="Meiryo UI" panose="020B0604030504040204" pitchFamily="50" charset="-128"/>
                <a:ea typeface="Meiryo UI" panose="020B0604030504040204" pitchFamily="50" charset="-128"/>
              </a:rPr>
              <a:t>４　マンションの管理の適正化のための管理委託に関する事項</a:t>
            </a:r>
          </a:p>
          <a:p>
            <a:pPr marL="0" indent="0">
              <a:buNone/>
            </a:pPr>
            <a:r>
              <a:rPr lang="ja-JP" altLang="en-US" sz="1300" dirty="0">
                <a:latin typeface="Meiryo UI" panose="020B0604030504040204" pitchFamily="50" charset="-128"/>
                <a:ea typeface="Meiryo UI" panose="020B0604030504040204" pitchFamily="50" charset="-128"/>
              </a:rPr>
              <a:t>　</a:t>
            </a:r>
          </a:p>
        </p:txBody>
      </p:sp>
      <p:sp>
        <p:nvSpPr>
          <p:cNvPr id="6" name="コンテンツ プレースホルダー 2"/>
          <p:cNvSpPr txBox="1">
            <a:spLocks/>
          </p:cNvSpPr>
          <p:nvPr/>
        </p:nvSpPr>
        <p:spPr bwMode="auto">
          <a:xfrm>
            <a:off x="5009185" y="882113"/>
            <a:ext cx="4768351" cy="59758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1" i="0" u="none" strike="noStrike" kern="1200" cap="none" spc="0" normalizeH="0" baseline="0" noProof="0" dirty="0">
                <a:ln>
                  <a:noFill/>
                </a:ln>
                <a:solidFill>
                  <a:srgbClr val="4133C8"/>
                </a:solidFill>
                <a:effectLst/>
                <a:uLnTx/>
                <a:uFillTx/>
                <a:latin typeface="Meiryo UI" panose="020B0604030504040204" pitchFamily="50" charset="-128"/>
                <a:ea typeface="Meiryo UI" panose="020B0604030504040204" pitchFamily="50" charset="-128"/>
                <a:cs typeface="+mn-cs"/>
              </a:rPr>
              <a:t>四　マンションがその建設後相当の期間が経過した場合その他の</a:t>
            </a:r>
            <a:br>
              <a:rPr kumimoji="1" lang="en-US" altLang="ja-JP" sz="1300" b="1" i="0" u="none" strike="noStrike" kern="1200" cap="none" spc="0" normalizeH="0" baseline="0" noProof="0" dirty="0">
                <a:ln>
                  <a:noFill/>
                </a:ln>
                <a:solidFill>
                  <a:srgbClr val="4133C8"/>
                </a:solidFill>
                <a:effectLst/>
                <a:uLnTx/>
                <a:uFillTx/>
                <a:latin typeface="Meiryo UI" panose="020B0604030504040204" pitchFamily="50" charset="-128"/>
                <a:ea typeface="Meiryo UI" panose="020B0604030504040204" pitchFamily="50" charset="-128"/>
                <a:cs typeface="+mn-cs"/>
              </a:rPr>
            </a:br>
            <a:r>
              <a:rPr kumimoji="1" lang="ja-JP" altLang="en-US" sz="1300" b="1" i="0" u="none" strike="noStrike" kern="1200" cap="none" spc="0" normalizeH="0" baseline="0" noProof="0" dirty="0">
                <a:ln>
                  <a:noFill/>
                </a:ln>
                <a:solidFill>
                  <a:srgbClr val="4133C8"/>
                </a:solidFill>
                <a:effectLst/>
                <a:uLnTx/>
                <a:uFillTx/>
                <a:latin typeface="Meiryo UI" panose="020B0604030504040204" pitchFamily="50" charset="-128"/>
                <a:ea typeface="Meiryo UI" panose="020B0604030504040204" pitchFamily="50" charset="-128"/>
                <a:cs typeface="+mn-cs"/>
              </a:rPr>
              <a:t>　　 場合において当該マンションの建替えその他の措置に向けた</a:t>
            </a:r>
            <a:br>
              <a:rPr kumimoji="1" lang="en-US" altLang="ja-JP" sz="1300" b="1" i="0" u="none" strike="noStrike" kern="1200" cap="none" spc="0" normalizeH="0" baseline="0" noProof="0" dirty="0">
                <a:ln>
                  <a:noFill/>
                </a:ln>
                <a:solidFill>
                  <a:srgbClr val="4133C8"/>
                </a:solidFill>
                <a:effectLst/>
                <a:uLnTx/>
                <a:uFillTx/>
                <a:latin typeface="Meiryo UI" panose="020B0604030504040204" pitchFamily="50" charset="-128"/>
                <a:ea typeface="Meiryo UI" panose="020B0604030504040204" pitchFamily="50" charset="-128"/>
                <a:cs typeface="+mn-cs"/>
              </a:rPr>
            </a:br>
            <a:r>
              <a:rPr kumimoji="1" lang="ja-JP" altLang="en-US" sz="1300" b="1" i="0" u="none" strike="noStrike" kern="1200" cap="none" spc="0" normalizeH="0" baseline="0" noProof="0" dirty="0">
                <a:ln>
                  <a:noFill/>
                </a:ln>
                <a:solidFill>
                  <a:srgbClr val="4133C8"/>
                </a:solidFill>
                <a:effectLst/>
                <a:uLnTx/>
                <a:uFillTx/>
                <a:latin typeface="Meiryo UI" panose="020B0604030504040204" pitchFamily="50" charset="-128"/>
                <a:ea typeface="Meiryo UI" panose="020B0604030504040204" pitchFamily="50" charset="-128"/>
                <a:cs typeface="+mn-cs"/>
              </a:rPr>
              <a:t>　　 マンションの区分所有者等の合意形成の促進に関する事項</a:t>
            </a:r>
            <a:endParaRPr kumimoji="1" lang="en-US" altLang="ja-JP" sz="1300" b="1" i="0" u="none" strike="noStrike" kern="1200" cap="none" spc="0" normalizeH="0" baseline="0" noProof="0" dirty="0">
              <a:ln>
                <a:noFill/>
              </a:ln>
              <a:solidFill>
                <a:srgbClr val="4133C8"/>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1" lang="en-US" altLang="ja-JP"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1" i="0" u="none" strike="noStrike" kern="0" cap="none" spc="0" normalizeH="0" baseline="0" noProof="0" dirty="0">
                <a:ln>
                  <a:noFill/>
                </a:ln>
                <a:solidFill>
                  <a:srgbClr val="4133C8"/>
                </a:solidFill>
                <a:effectLst/>
                <a:uLnTx/>
                <a:uFillTx/>
                <a:latin typeface="Meiryo UI" panose="020B0604030504040204" pitchFamily="50" charset="-128"/>
                <a:ea typeface="Meiryo UI" panose="020B0604030504040204" pitchFamily="50" charset="-128"/>
                <a:cs typeface="+mn-cs"/>
              </a:rPr>
              <a:t>五　マンションの管理の適正化に関する啓発及び知識の普及に</a:t>
            </a:r>
            <a:br>
              <a:rPr kumimoji="1" lang="en-US" altLang="ja-JP" sz="1300" b="1" i="0" u="none" strike="noStrike" kern="0" cap="none" spc="0" normalizeH="0" baseline="0" noProof="0" dirty="0">
                <a:ln>
                  <a:noFill/>
                </a:ln>
                <a:solidFill>
                  <a:srgbClr val="4133C8"/>
                </a:solidFill>
                <a:effectLst/>
                <a:uLnTx/>
                <a:uFillTx/>
                <a:latin typeface="Meiryo UI" panose="020B0604030504040204" pitchFamily="50" charset="-128"/>
                <a:ea typeface="Meiryo UI" panose="020B0604030504040204" pitchFamily="50" charset="-128"/>
                <a:cs typeface="+mn-cs"/>
              </a:rPr>
            </a:br>
            <a:r>
              <a:rPr kumimoji="1" lang="ja-JP" altLang="en-US" sz="1300" b="1" i="0" u="none" strike="noStrike" kern="0" cap="none" spc="0" normalizeH="0" baseline="0" noProof="0" dirty="0">
                <a:ln>
                  <a:noFill/>
                </a:ln>
                <a:solidFill>
                  <a:srgbClr val="4133C8"/>
                </a:solidFill>
                <a:effectLst/>
                <a:uLnTx/>
                <a:uFillTx/>
                <a:latin typeface="Meiryo UI" panose="020B0604030504040204" pitchFamily="50" charset="-128"/>
                <a:ea typeface="Meiryo UI" panose="020B0604030504040204" pitchFamily="50" charset="-128"/>
                <a:cs typeface="+mn-cs"/>
              </a:rPr>
              <a:t>　　 関する基本的な事項</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1" i="0" u="none" strike="noStrike" kern="0" cap="none" spc="0" normalizeH="0" baseline="0" noProof="0" dirty="0">
                <a:ln>
                  <a:noFill/>
                </a:ln>
                <a:solidFill>
                  <a:srgbClr val="4133C8"/>
                </a:solidFill>
                <a:effectLst/>
                <a:uLnTx/>
                <a:uFillTx/>
                <a:latin typeface="Meiryo UI" panose="020B0604030504040204" pitchFamily="50" charset="-128"/>
                <a:ea typeface="Meiryo UI" panose="020B0604030504040204" pitchFamily="50" charset="-128"/>
                <a:cs typeface="+mn-cs"/>
              </a:rPr>
              <a:t>六　マンション管理適正化推進計画の策定に関する基本的な事項</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１　マンションの管理の適正化に関する目標</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２　マンションの管理の状況を把握するために講ずる措置に</a:t>
            </a:r>
            <a:br>
              <a:rPr kumimoji="1" lang="en-US" altLang="ja-JP"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b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関する事項</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　マンションの管理の適正化の推進を図るための施策に関する事項</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４　管理組合によるマンションの管理の適正化に関する指針</a:t>
            </a:r>
            <a:br>
              <a:rPr kumimoji="1" lang="en-US" altLang="ja-JP"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b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（都道府県等マンション管理適正化指針）に関する事項</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５　マンションの管理の適正化に関する啓発及び知識の普及に</a:t>
            </a:r>
            <a:br>
              <a:rPr kumimoji="1" lang="en-US" altLang="ja-JP"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b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関する事項</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６　計画期間</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７　その他マンションの管理の適正化の推進に関し必要な事項</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1" i="0" u="none" strike="noStrike" kern="0" cap="none" spc="0" normalizeH="0" baseline="0" noProof="0" dirty="0">
                <a:ln>
                  <a:noFill/>
                </a:ln>
                <a:solidFill>
                  <a:srgbClr val="4133C8"/>
                </a:solidFill>
                <a:effectLst/>
                <a:uLnTx/>
                <a:uFillTx/>
                <a:latin typeface="Meiryo UI" panose="020B0604030504040204" pitchFamily="50" charset="-128"/>
                <a:ea typeface="Meiryo UI" panose="020B0604030504040204" pitchFamily="50" charset="-128"/>
                <a:cs typeface="+mn-cs"/>
              </a:rPr>
              <a:t>七　その他マンションの管理の適正化の推進に関する重要事項</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１　マンション管理士制度の一層の普及促進</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２　管理計画認定制度の適切な運用</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　都道府県と市町村との連携</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４　建築基準法に基づく命令等の措置</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５　修繕工事及び設計コンサルタントの業務の適正化</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６　</a:t>
            </a:r>
            <a:r>
              <a:rPr kumimoji="1" lang="en-US" altLang="ja-JP"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ICT</a:t>
            </a:r>
            <a:r>
              <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化の進展への対応</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1" lang="ja-JP" altLang="en-US" sz="13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6"/>
          <p:cNvSpPr/>
          <p:nvPr/>
        </p:nvSpPr>
        <p:spPr bwMode="auto">
          <a:xfrm>
            <a:off x="73595" y="2996953"/>
            <a:ext cx="4592960" cy="3793812"/>
          </a:xfrm>
          <a:prstGeom prst="rect">
            <a:avLst/>
          </a:prstGeom>
          <a:noFill/>
          <a:ln w="9525" cap="flat" cmpd="sng" algn="ctr">
            <a:solidFill>
              <a:srgbClr val="FF0000"/>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 name="タイトル 3"/>
          <p:cNvSpPr>
            <a:spLocks noGrp="1"/>
          </p:cNvSpPr>
          <p:nvPr>
            <p:ph type="title"/>
          </p:nvPr>
        </p:nvSpPr>
        <p:spPr/>
        <p:txBody>
          <a:bodyPr/>
          <a:lstStyle/>
          <a:p>
            <a:r>
              <a:rPr kumimoji="1" lang="ja-JP" altLang="en-US" dirty="0"/>
              <a:t>基本方針の概要 （案）</a:t>
            </a:r>
          </a:p>
        </p:txBody>
      </p:sp>
      <p:sp>
        <p:nvSpPr>
          <p:cNvPr id="2" name="スライド番号プレースホルダー 1"/>
          <p:cNvSpPr>
            <a:spLocks noGrp="1"/>
          </p:cNvSpPr>
          <p:nvPr>
            <p:ph type="sldNum" sz="quarter" idx="12"/>
          </p:nvPr>
        </p:nvSpPr>
        <p:spPr/>
        <p:txBody>
          <a:bodyPr/>
          <a:lstStyle/>
          <a:p>
            <a:pPr>
              <a:defRPr/>
            </a:pPr>
            <a:fld id="{651FC12D-27C1-4F31-90C9-A93D49E44687}" type="slidenum">
              <a:rPr lang="en-US" altLang="ja-JP" smtClean="0"/>
              <a:pPr>
                <a:defRPr/>
              </a:pPr>
              <a:t>5</a:t>
            </a:fld>
            <a:endParaRPr lang="en-US" altLang="ja-JP"/>
          </a:p>
        </p:txBody>
      </p:sp>
      <p:sp>
        <p:nvSpPr>
          <p:cNvPr id="8" name="テキスト ボックス 7"/>
          <p:cNvSpPr txBox="1"/>
          <p:nvPr/>
        </p:nvSpPr>
        <p:spPr>
          <a:xfrm>
            <a:off x="8481392" y="675096"/>
            <a:ext cx="1424608" cy="230832"/>
          </a:xfrm>
          <a:prstGeom prst="rect">
            <a:avLst/>
          </a:prstGeom>
          <a:noFill/>
        </p:spPr>
        <p:txBody>
          <a:bodyPr wrap="square" rtlCol="0">
            <a:spAutoFit/>
          </a:bodyPr>
          <a:lstStyle/>
          <a:p>
            <a:pPr algn="r"/>
            <a:r>
              <a:rPr lang="en-US" altLang="ja-JP" sz="9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900" dirty="0">
                <a:solidFill>
                  <a:schemeClr val="tx1">
                    <a:lumMod val="50000"/>
                    <a:lumOff val="50000"/>
                  </a:schemeClr>
                </a:solidFill>
                <a:latin typeface="Meiryo UI" panose="020B0604030504040204" pitchFamily="50" charset="-128"/>
                <a:ea typeface="Meiryo UI" panose="020B0604030504040204" pitchFamily="50" charset="-128"/>
              </a:rPr>
              <a:t>法３条関係</a:t>
            </a:r>
            <a:r>
              <a:rPr lang="en-US" altLang="ja-JP" sz="900" dirty="0">
                <a:solidFill>
                  <a:schemeClr val="tx1">
                    <a:lumMod val="50000"/>
                    <a:lumOff val="50000"/>
                  </a:schemeClr>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96265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2072680" y="908720"/>
            <a:ext cx="5832648" cy="720080"/>
          </a:xfrm>
          <a:prstGeom prst="rect">
            <a:avLst/>
          </a:prstGeom>
          <a:solidFill>
            <a:srgbClr val="4087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マンション管理適正化推進計画を</a:t>
            </a:r>
            <a:endParaRPr lang="en-US" altLang="ja-JP" sz="1600" b="1" dirty="0">
              <a:latin typeface="Meiryo UI" panose="020B0604030504040204" pitchFamily="50" charset="-128"/>
              <a:ea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rPr>
              <a:t>作成した市区（町村部は都道府県）</a:t>
            </a:r>
          </a:p>
        </p:txBody>
      </p:sp>
      <p:grpSp>
        <p:nvGrpSpPr>
          <p:cNvPr id="6" name="グループ化 5"/>
          <p:cNvGrpSpPr/>
          <p:nvPr/>
        </p:nvGrpSpPr>
        <p:grpSpPr>
          <a:xfrm>
            <a:off x="5272994" y="1694837"/>
            <a:ext cx="1984262" cy="2850974"/>
            <a:chOff x="2176650" y="1694837"/>
            <a:chExt cx="1984262" cy="2850974"/>
          </a:xfrm>
        </p:grpSpPr>
        <p:cxnSp>
          <p:nvCxnSpPr>
            <p:cNvPr id="23" name="直線矢印コネクタ 22"/>
            <p:cNvCxnSpPr/>
            <p:nvPr/>
          </p:nvCxnSpPr>
          <p:spPr>
            <a:xfrm flipV="1">
              <a:off x="3153937" y="1694837"/>
              <a:ext cx="0" cy="2850974"/>
            </a:xfrm>
            <a:prstGeom prst="straightConnector1">
              <a:avLst/>
            </a:prstGeom>
            <a:ln w="28575">
              <a:solidFill>
                <a:srgbClr val="FF0000"/>
              </a:solidFill>
              <a:headEnd type="arrow" w="med" len="med"/>
              <a:tailEnd type="none" w="med" len="med"/>
            </a:ln>
          </p:spPr>
          <p:style>
            <a:lnRef idx="1">
              <a:schemeClr val="dk1"/>
            </a:lnRef>
            <a:fillRef idx="0">
              <a:schemeClr val="dk1"/>
            </a:fillRef>
            <a:effectRef idx="0">
              <a:schemeClr val="dk1"/>
            </a:effectRef>
            <a:fontRef idx="minor">
              <a:schemeClr val="tx1"/>
            </a:fontRef>
          </p:style>
        </p:cxnSp>
        <p:sp>
          <p:nvSpPr>
            <p:cNvPr id="20" name="テキスト ボックス 19"/>
            <p:cNvSpPr txBox="1"/>
            <p:nvPr/>
          </p:nvSpPr>
          <p:spPr>
            <a:xfrm>
              <a:off x="2176650" y="2926685"/>
              <a:ext cx="1984262" cy="892552"/>
            </a:xfrm>
            <a:prstGeom prst="rect">
              <a:avLst/>
            </a:prstGeom>
            <a:solidFill>
              <a:schemeClr val="bg1"/>
            </a:solidFill>
          </p:spPr>
          <p:txBody>
            <a:bodyPr wrap="square" lIns="0" rIns="0"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認定</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en-US" altLang="ja-JP" sz="800" dirty="0">
                  <a:solidFill>
                    <a:srgbClr val="FF0000"/>
                  </a:solidFill>
                  <a:latin typeface="Meiryo UI" panose="020B0604030504040204" pitchFamily="50" charset="-128"/>
                  <a:ea typeface="Meiryo UI" panose="020B0604030504040204" pitchFamily="50" charset="-128"/>
                </a:rPr>
                <a:t>【</a:t>
              </a:r>
              <a:r>
                <a:rPr lang="ja-JP" altLang="en-US" sz="800" dirty="0">
                  <a:solidFill>
                    <a:srgbClr val="FF0000"/>
                  </a:solidFill>
                  <a:latin typeface="Meiryo UI" panose="020B0604030504040204" pitchFamily="50" charset="-128"/>
                  <a:ea typeface="Meiryo UI" panose="020B0604030504040204" pitchFamily="50" charset="-128"/>
                </a:rPr>
                <a:t>法５条の４</a:t>
              </a:r>
              <a:r>
                <a:rPr lang="en-US" altLang="ja-JP" sz="800" dirty="0">
                  <a:solidFill>
                    <a:srgbClr val="FF0000"/>
                  </a:solidFill>
                  <a:latin typeface="Meiryo UI" panose="020B0604030504040204" pitchFamily="50" charset="-128"/>
                  <a:ea typeface="Meiryo UI" panose="020B0604030504040204" pitchFamily="50" charset="-128"/>
                </a:rPr>
                <a:t>】</a:t>
              </a:r>
            </a:p>
            <a:p>
              <a:pPr algn="ctr"/>
              <a:r>
                <a:rPr lang="ja-JP" altLang="en-US" b="1" dirty="0">
                  <a:solidFill>
                    <a:srgbClr val="FF0000"/>
                  </a:solidFill>
                  <a:latin typeface="Meiryo UI" panose="020B0604030504040204" pitchFamily="50" charset="-128"/>
                  <a:ea typeface="Meiryo UI" panose="020B0604030504040204" pitchFamily="50" charset="-128"/>
                </a:rPr>
                <a:t>（５年毎の更新）</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en-US" altLang="ja-JP" sz="800" dirty="0">
                  <a:solidFill>
                    <a:srgbClr val="FF0000"/>
                  </a:solidFill>
                  <a:latin typeface="Meiryo UI" panose="020B0604030504040204" pitchFamily="50" charset="-128"/>
                  <a:ea typeface="Meiryo UI" panose="020B0604030504040204" pitchFamily="50" charset="-128"/>
                </a:rPr>
                <a:t>【</a:t>
              </a:r>
              <a:r>
                <a:rPr lang="ja-JP" altLang="en-US" sz="800" dirty="0">
                  <a:solidFill>
                    <a:srgbClr val="FF0000"/>
                  </a:solidFill>
                  <a:latin typeface="Meiryo UI" panose="020B0604030504040204" pitchFamily="50" charset="-128"/>
                  <a:ea typeface="Meiryo UI" panose="020B0604030504040204" pitchFamily="50" charset="-128"/>
                </a:rPr>
                <a:t>法５条の６</a:t>
              </a:r>
              <a:r>
                <a:rPr lang="en-US" altLang="ja-JP" sz="800" dirty="0">
                  <a:solidFill>
                    <a:srgbClr val="FF0000"/>
                  </a:solidFill>
                  <a:latin typeface="Meiryo UI" panose="020B0604030504040204" pitchFamily="50" charset="-128"/>
                  <a:ea typeface="Meiryo UI" panose="020B0604030504040204" pitchFamily="50" charset="-128"/>
                </a:rPr>
                <a:t>】</a:t>
              </a:r>
              <a:endParaRPr lang="ja-JP" altLang="en-US" sz="800" dirty="0">
                <a:solidFill>
                  <a:srgbClr val="FF0000"/>
                </a:solidFill>
                <a:latin typeface="Meiryo UI" panose="020B0604030504040204" pitchFamily="50" charset="-128"/>
                <a:ea typeface="Meiryo UI" panose="020B0604030504040204" pitchFamily="50" charset="-128"/>
              </a:endParaRPr>
            </a:p>
          </p:txBody>
        </p:sp>
      </p:grpSp>
      <p:grpSp>
        <p:nvGrpSpPr>
          <p:cNvPr id="5" name="グループ化 4"/>
          <p:cNvGrpSpPr/>
          <p:nvPr/>
        </p:nvGrpSpPr>
        <p:grpSpPr>
          <a:xfrm>
            <a:off x="3080792" y="1658413"/>
            <a:ext cx="1221410" cy="2952000"/>
            <a:chOff x="925553" y="1658413"/>
            <a:chExt cx="1221410" cy="2952000"/>
          </a:xfrm>
        </p:grpSpPr>
        <p:cxnSp>
          <p:nvCxnSpPr>
            <p:cNvPr id="14" name="直線矢印コネクタ 13"/>
            <p:cNvCxnSpPr/>
            <p:nvPr/>
          </p:nvCxnSpPr>
          <p:spPr>
            <a:xfrm>
              <a:off x="1558539" y="1658413"/>
              <a:ext cx="0" cy="2952000"/>
            </a:xfrm>
            <a:prstGeom prst="straightConnector1">
              <a:avLst/>
            </a:prstGeom>
            <a:ln w="28575">
              <a:headEnd type="arrow" w="med" len="med"/>
              <a:tailEnd type="none" w="med" len="med"/>
            </a:ln>
          </p:spPr>
          <p:style>
            <a:lnRef idx="1">
              <a:schemeClr val="dk1"/>
            </a:lnRef>
            <a:fillRef idx="0">
              <a:schemeClr val="dk1"/>
            </a:fillRef>
            <a:effectRef idx="0">
              <a:schemeClr val="dk1"/>
            </a:effectRef>
            <a:fontRef idx="minor">
              <a:schemeClr val="tx1"/>
            </a:fontRef>
          </p:style>
        </p:cxnSp>
        <p:sp>
          <p:nvSpPr>
            <p:cNvPr id="24" name="テキスト ボックス 23"/>
            <p:cNvSpPr txBox="1"/>
            <p:nvPr/>
          </p:nvSpPr>
          <p:spPr>
            <a:xfrm>
              <a:off x="951416" y="3745053"/>
              <a:ext cx="1186022" cy="523220"/>
            </a:xfrm>
            <a:prstGeom prst="rect">
              <a:avLst/>
            </a:prstGeom>
            <a:solidFill>
              <a:schemeClr val="bg1"/>
            </a:solid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認定申請を</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集会で決議</a:t>
              </a:r>
            </a:p>
          </p:txBody>
        </p:sp>
        <p:sp>
          <p:nvSpPr>
            <p:cNvPr id="15" name="大かっこ 14"/>
            <p:cNvSpPr/>
            <p:nvPr/>
          </p:nvSpPr>
          <p:spPr>
            <a:xfrm>
              <a:off x="925553" y="3729303"/>
              <a:ext cx="1221410" cy="497116"/>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600">
                <a:latin typeface="Meiryo UI" panose="020B0604030504040204" pitchFamily="50" charset="-128"/>
                <a:ea typeface="Meiryo UI" panose="020B0604030504040204" pitchFamily="50" charset="-128"/>
              </a:endParaRPr>
            </a:p>
          </p:txBody>
        </p:sp>
        <p:sp>
          <p:nvSpPr>
            <p:cNvPr id="30" name="メモ 29"/>
            <p:cNvSpPr/>
            <p:nvPr/>
          </p:nvSpPr>
          <p:spPr>
            <a:xfrm rot="989110">
              <a:off x="1430126" y="2945985"/>
              <a:ext cx="551861" cy="648072"/>
            </a:xfrm>
            <a:prstGeom prst="foldedCorner">
              <a:avLst/>
            </a:prstGeom>
            <a:solidFill>
              <a:schemeClr val="accent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添付書類</a:t>
              </a:r>
            </a:p>
          </p:txBody>
        </p:sp>
        <p:sp>
          <p:nvSpPr>
            <p:cNvPr id="17" name="メモ 16"/>
            <p:cNvSpPr/>
            <p:nvPr/>
          </p:nvSpPr>
          <p:spPr>
            <a:xfrm rot="989110">
              <a:off x="1006163" y="2619587"/>
              <a:ext cx="551861" cy="648072"/>
            </a:xfrm>
            <a:prstGeom prst="foldedCorner">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管理計画</a:t>
              </a:r>
            </a:p>
          </p:txBody>
        </p:sp>
        <p:sp>
          <p:nvSpPr>
            <p:cNvPr id="12" name="テキスト ボックス 11"/>
            <p:cNvSpPr txBox="1"/>
            <p:nvPr/>
          </p:nvSpPr>
          <p:spPr>
            <a:xfrm>
              <a:off x="960941" y="1979548"/>
              <a:ext cx="1129644" cy="492443"/>
            </a:xfrm>
            <a:prstGeom prst="rect">
              <a:avLst/>
            </a:prstGeom>
            <a:solidFill>
              <a:schemeClr val="bg1"/>
            </a:solidFill>
          </p:spPr>
          <p:txBody>
            <a:bodyPr wrap="square" rtlCol="0">
              <a:spAutoFit/>
            </a:bodyPr>
            <a:lstStyle/>
            <a:p>
              <a:pPr algn="ctr"/>
              <a:r>
                <a:rPr lang="ja-JP" altLang="en-US" b="1" dirty="0">
                  <a:latin typeface="Meiryo UI" panose="020B0604030504040204" pitchFamily="50" charset="-128"/>
                  <a:ea typeface="Meiryo UI" panose="020B0604030504040204" pitchFamily="50" charset="-128"/>
                </a:rPr>
                <a:t>認定申請</a:t>
              </a:r>
              <a:endParaRPr lang="en-US" altLang="ja-JP" b="1" dirty="0">
                <a:latin typeface="Meiryo UI" panose="020B0604030504040204" pitchFamily="50" charset="-128"/>
                <a:ea typeface="Meiryo UI" panose="020B0604030504040204" pitchFamily="50" charset="-128"/>
              </a:endParaRPr>
            </a:p>
            <a:p>
              <a:pPr algn="ct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法５条の３第１項</a:t>
              </a:r>
              <a:r>
                <a:rPr lang="en-US" altLang="ja-JP" sz="800" dirty="0">
                  <a:latin typeface="Meiryo UI" panose="020B0604030504040204" pitchFamily="50" charset="-128"/>
                  <a:ea typeface="Meiryo UI" panose="020B0604030504040204" pitchFamily="50" charset="-128"/>
                </a:rPr>
                <a:t>】</a:t>
              </a:r>
            </a:p>
          </p:txBody>
        </p:sp>
      </p:grpSp>
      <p:sp>
        <p:nvSpPr>
          <p:cNvPr id="18" name="正方形/長方形 17"/>
          <p:cNvSpPr/>
          <p:nvPr/>
        </p:nvSpPr>
        <p:spPr>
          <a:xfrm>
            <a:off x="2072680" y="4545811"/>
            <a:ext cx="5832648" cy="424970"/>
          </a:xfrm>
          <a:prstGeom prst="rect">
            <a:avLst/>
          </a:prstGeom>
          <a:solidFill>
            <a:srgbClr val="FC80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マンションの管理組合の管理者等</a:t>
            </a:r>
          </a:p>
        </p:txBody>
      </p:sp>
      <p:sp>
        <p:nvSpPr>
          <p:cNvPr id="3" name="正方形/長方形 2"/>
          <p:cNvSpPr/>
          <p:nvPr/>
        </p:nvSpPr>
        <p:spPr>
          <a:xfrm>
            <a:off x="233788" y="5192204"/>
            <a:ext cx="9399732" cy="151447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700"/>
              </a:lnSpc>
            </a:pP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期待されるメリット</a:t>
            </a:r>
            <a:r>
              <a:rPr lang="en-US" altLang="ja-JP" sz="1400" b="1" dirty="0">
                <a:solidFill>
                  <a:schemeClr val="tx1"/>
                </a:solidFill>
                <a:latin typeface="Meiryo UI" panose="020B0604030504040204" pitchFamily="50" charset="-128"/>
                <a:ea typeface="Meiryo UI" panose="020B0604030504040204" pitchFamily="50" charset="-128"/>
              </a:rPr>
              <a:t>】</a:t>
            </a:r>
          </a:p>
          <a:p>
            <a:pPr>
              <a:lnSpc>
                <a:spcPts val="1700"/>
              </a:lnSpc>
            </a:pPr>
            <a:r>
              <a:rPr lang="ja-JP" altLang="en-US" sz="1400" dirty="0">
                <a:solidFill>
                  <a:schemeClr val="tx1"/>
                </a:solidFill>
                <a:latin typeface="Meiryo UI" panose="020B0604030504040204" pitchFamily="50" charset="-128"/>
                <a:ea typeface="Meiryo UI" panose="020B0604030504040204" pitchFamily="50" charset="-128"/>
              </a:rPr>
              <a:t>　　認定を取得したマンションについては、</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400" dirty="0">
                <a:solidFill>
                  <a:schemeClr val="tx1"/>
                </a:solidFill>
                <a:latin typeface="Meiryo UI" panose="020B0604030504040204" pitchFamily="50" charset="-128"/>
                <a:ea typeface="Meiryo UI" panose="020B0604030504040204" pitchFamily="50" charset="-128"/>
              </a:rPr>
              <a:t>　　　・適正に管理されたマンションであることが</a:t>
            </a:r>
            <a:r>
              <a:rPr lang="ja-JP" altLang="en-US" sz="1400" dirty="0">
                <a:solidFill>
                  <a:srgbClr val="FF0000"/>
                </a:solidFill>
                <a:latin typeface="Meiryo UI" panose="020B0604030504040204" pitchFamily="50" charset="-128"/>
                <a:ea typeface="Meiryo UI" panose="020B0604030504040204" pitchFamily="50" charset="-128"/>
              </a:rPr>
              <a:t>市場において評価</a:t>
            </a:r>
            <a:r>
              <a:rPr lang="ja-JP" altLang="en-US" sz="1400" dirty="0">
                <a:solidFill>
                  <a:schemeClr val="tx1"/>
                </a:solidFill>
                <a:latin typeface="Meiryo UI" panose="020B0604030504040204" pitchFamily="50" charset="-128"/>
                <a:ea typeface="Meiryo UI" panose="020B0604030504040204" pitchFamily="50" charset="-128"/>
              </a:rPr>
              <a:t>される</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400" dirty="0">
                <a:solidFill>
                  <a:schemeClr val="tx1"/>
                </a:solidFill>
                <a:latin typeface="Meiryo UI" panose="020B0604030504040204" pitchFamily="50" charset="-128"/>
                <a:ea typeface="Meiryo UI" panose="020B0604030504040204" pitchFamily="50" charset="-128"/>
              </a:rPr>
              <a:t>　　　・区分所有者全体の</a:t>
            </a:r>
            <a:r>
              <a:rPr lang="ja-JP" altLang="en-US" sz="1400" dirty="0">
                <a:solidFill>
                  <a:srgbClr val="FF0000"/>
                </a:solidFill>
                <a:latin typeface="Meiryo UI" panose="020B0604030504040204" pitchFamily="50" charset="-128"/>
                <a:ea typeface="Meiryo UI" panose="020B0604030504040204" pitchFamily="50" charset="-128"/>
              </a:rPr>
              <a:t>管理への意識が高く保たれ、管理水準を維持向上</a:t>
            </a:r>
            <a:r>
              <a:rPr lang="ja-JP" altLang="en-US" sz="1400" dirty="0">
                <a:solidFill>
                  <a:schemeClr val="tx1"/>
                </a:solidFill>
                <a:latin typeface="Meiryo UI" panose="020B0604030504040204" pitchFamily="50" charset="-128"/>
                <a:ea typeface="Meiryo UI" panose="020B0604030504040204" pitchFamily="50" charset="-128"/>
              </a:rPr>
              <a:t>しやすくなる</a:t>
            </a:r>
            <a:endParaRPr lang="en-US" altLang="ja-JP" sz="1400" dirty="0">
              <a:solidFill>
                <a:schemeClr val="tx1"/>
              </a:solidFill>
              <a:latin typeface="Meiryo UI" panose="020B0604030504040204" pitchFamily="50" charset="-128"/>
              <a:ea typeface="Meiryo UI" panose="020B0604030504040204" pitchFamily="50" charset="-128"/>
            </a:endParaRPr>
          </a:p>
          <a:p>
            <a:pPr marL="354013" indent="-354013">
              <a:lnSpc>
                <a:spcPts val="1700"/>
              </a:lnSpc>
            </a:pPr>
            <a:r>
              <a:rPr lang="ja-JP" altLang="en-US" sz="1400" dirty="0">
                <a:solidFill>
                  <a:schemeClr val="tx1"/>
                </a:solidFill>
                <a:latin typeface="Meiryo UI" panose="020B0604030504040204" pitchFamily="50" charset="-128"/>
                <a:ea typeface="Meiryo UI" panose="020B0604030504040204" pitchFamily="50" charset="-128"/>
              </a:rPr>
              <a:t>　　といったことが想定され、売却・購入予定者のみならず、マンションに継続して居住する区分所有者にとってもメリットが期待される</a:t>
            </a:r>
          </a:p>
        </p:txBody>
      </p:sp>
      <p:sp>
        <p:nvSpPr>
          <p:cNvPr id="2" name="タイトル 1"/>
          <p:cNvSpPr>
            <a:spLocks noGrp="1"/>
          </p:cNvSpPr>
          <p:nvPr>
            <p:ph type="title"/>
          </p:nvPr>
        </p:nvSpPr>
        <p:spPr/>
        <p:txBody>
          <a:bodyPr/>
          <a:lstStyle/>
          <a:p>
            <a:r>
              <a:rPr kumimoji="1" lang="ja-JP" altLang="en-US" dirty="0"/>
              <a:t>管理計画の認定制度 （イメージ）</a:t>
            </a:r>
          </a:p>
        </p:txBody>
      </p:sp>
      <p:sp>
        <p:nvSpPr>
          <p:cNvPr id="4" name="スライド番号プレースホルダー 3"/>
          <p:cNvSpPr>
            <a:spLocks noGrp="1"/>
          </p:cNvSpPr>
          <p:nvPr>
            <p:ph type="sldNum" sz="quarter" idx="12"/>
          </p:nvPr>
        </p:nvSpPr>
        <p:spPr/>
        <p:txBody>
          <a:bodyPr/>
          <a:lstStyle/>
          <a:p>
            <a:pPr>
              <a:defRPr/>
            </a:pPr>
            <a:fld id="{651FC12D-27C1-4F31-90C9-A93D49E44687}" type="slidenum">
              <a:rPr lang="en-US" altLang="ja-JP" smtClean="0"/>
              <a:pPr>
                <a:defRPr/>
              </a:pPr>
              <a:t>6</a:t>
            </a:fld>
            <a:endParaRPr lang="en-US" altLang="ja-JP" dirty="0"/>
          </a:p>
        </p:txBody>
      </p:sp>
    </p:spTree>
    <p:extLst>
      <p:ext uri="{BB962C8B-B14F-4D97-AF65-F5344CB8AC3E}">
        <p14:creationId xmlns:p14="http://schemas.microsoft.com/office/powerpoint/2010/main" val="3959016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196860" y="9038"/>
            <a:ext cx="349023" cy="201049"/>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26"/>
          <p:cNvSpPr txBox="1"/>
          <p:nvPr/>
        </p:nvSpPr>
        <p:spPr>
          <a:xfrm>
            <a:off x="2204887" y="0"/>
            <a:ext cx="349023" cy="201049"/>
          </a:xfrm>
          <a:prstGeom prst="rect">
            <a:avLst/>
          </a:prstGeom>
          <a:noFill/>
        </p:spPr>
        <p:txBody>
          <a:bodyPr wrap="square" rtlCol="0">
            <a:spAutoFit/>
          </a:bodyP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 name="タイトル 2"/>
          <p:cNvSpPr>
            <a:spLocks noGrp="1"/>
          </p:cNvSpPr>
          <p:nvPr>
            <p:ph type="title"/>
          </p:nvPr>
        </p:nvSpPr>
        <p:spPr>
          <a:xfrm>
            <a:off x="0" y="72430"/>
            <a:ext cx="9129463" cy="476250"/>
          </a:xfrm>
        </p:spPr>
        <p:txBody>
          <a:bodyPr/>
          <a:lstStyle/>
          <a:p>
            <a:r>
              <a:rPr lang="ja-JP" altLang="en-US" sz="2800" dirty="0"/>
              <a:t>管理計画の記載事項　</a:t>
            </a:r>
            <a:endParaRPr kumimoji="1" lang="ja-JP" altLang="en-US" sz="2800" dirty="0"/>
          </a:p>
        </p:txBody>
      </p:sp>
      <p:sp>
        <p:nvSpPr>
          <p:cNvPr id="2" name="スライド番号プレースホルダー 1"/>
          <p:cNvSpPr>
            <a:spLocks noGrp="1"/>
          </p:cNvSpPr>
          <p:nvPr>
            <p:ph type="sldNum" sz="quarter" idx="12"/>
          </p:nvPr>
        </p:nvSpPr>
        <p:spPr/>
        <p:txBody>
          <a:bodyPr/>
          <a:lstStyle/>
          <a:p>
            <a:pPr>
              <a:defRPr/>
            </a:pPr>
            <a:fld id="{651FC12D-27C1-4F31-90C9-A93D49E44687}" type="slidenum">
              <a:rPr lang="en-US" altLang="ja-JP" smtClean="0"/>
              <a:pPr>
                <a:defRPr/>
              </a:pPr>
              <a:t>7</a:t>
            </a:fld>
            <a:endParaRPr lang="en-US" altLang="ja-JP"/>
          </a:p>
        </p:txBody>
      </p:sp>
      <p:sp>
        <p:nvSpPr>
          <p:cNvPr id="5" name="正方形/長方形 4"/>
          <p:cNvSpPr/>
          <p:nvPr/>
        </p:nvSpPr>
        <p:spPr>
          <a:xfrm>
            <a:off x="776536" y="1412776"/>
            <a:ext cx="8784977" cy="3970318"/>
          </a:xfrm>
          <a:prstGeom prst="rect">
            <a:avLst/>
          </a:prstGeom>
        </p:spPr>
        <p:txBody>
          <a:bodyPr wrap="square">
            <a:spAutoFit/>
          </a:bodyPr>
          <a:lstStyle/>
          <a:p>
            <a:pPr marL="95250" indent="-95250"/>
            <a:r>
              <a:rPr lang="ja-JP" altLang="en-US" sz="3600" dirty="0">
                <a:latin typeface="Meiryo UI" panose="020B0604030504040204" pitchFamily="50" charset="-128"/>
                <a:ea typeface="Meiryo UI" panose="020B0604030504040204" pitchFamily="50" charset="-128"/>
              </a:rPr>
              <a:t>①　</a:t>
            </a:r>
            <a:r>
              <a:rPr lang="ja-JP" altLang="en-US" sz="3600" b="1" dirty="0">
                <a:latin typeface="Meiryo UI" panose="020B0604030504040204" pitchFamily="50" charset="-128"/>
                <a:ea typeface="Meiryo UI" panose="020B0604030504040204" pitchFamily="50" charset="-128"/>
              </a:rPr>
              <a:t>修繕その他の管理の方法　</a:t>
            </a:r>
            <a:endParaRPr lang="en-US" altLang="ja-JP" sz="3600" b="1" dirty="0">
              <a:latin typeface="Meiryo UI" panose="020B0604030504040204" pitchFamily="50" charset="-128"/>
              <a:ea typeface="Meiryo UI" panose="020B0604030504040204" pitchFamily="50" charset="-128"/>
            </a:endParaRPr>
          </a:p>
          <a:p>
            <a:pPr marL="95250" indent="-95250"/>
            <a:endParaRPr lang="en-US" altLang="ja-JP" sz="3600" b="1" dirty="0">
              <a:latin typeface="Meiryo UI" panose="020B0604030504040204" pitchFamily="50" charset="-128"/>
              <a:ea typeface="Meiryo UI" panose="020B0604030504040204" pitchFamily="50" charset="-128"/>
            </a:endParaRPr>
          </a:p>
          <a:p>
            <a:pPr marL="95250" indent="-95250"/>
            <a:r>
              <a:rPr lang="ja-JP" altLang="en-US" sz="3600" dirty="0">
                <a:latin typeface="Meiryo UI" panose="020B0604030504040204" pitchFamily="50" charset="-128"/>
                <a:ea typeface="Meiryo UI" panose="020B0604030504040204" pitchFamily="50" charset="-128"/>
              </a:rPr>
              <a:t>②　</a:t>
            </a:r>
            <a:r>
              <a:rPr lang="ja-JP" altLang="en-US" sz="3600" b="1" dirty="0">
                <a:latin typeface="Meiryo UI" panose="020B0604030504040204" pitchFamily="50" charset="-128"/>
                <a:ea typeface="Meiryo UI" panose="020B0604030504040204" pitchFamily="50" charset="-128"/>
              </a:rPr>
              <a:t>修繕その他の管理に係る資金計画　</a:t>
            </a:r>
            <a:endParaRPr lang="en-US" altLang="ja-JP" sz="3600" b="1" dirty="0">
              <a:latin typeface="Meiryo UI" panose="020B0604030504040204" pitchFamily="50" charset="-128"/>
              <a:ea typeface="Meiryo UI" panose="020B0604030504040204" pitchFamily="50" charset="-128"/>
            </a:endParaRPr>
          </a:p>
          <a:p>
            <a:pPr marL="95250" indent="-95250"/>
            <a:endParaRPr lang="en-US" altLang="ja-JP" sz="3600" b="1" dirty="0">
              <a:latin typeface="Meiryo UI" panose="020B0604030504040204" pitchFamily="50" charset="-128"/>
              <a:ea typeface="Meiryo UI" panose="020B0604030504040204" pitchFamily="50" charset="-128"/>
            </a:endParaRPr>
          </a:p>
          <a:p>
            <a:pPr marL="95250" indent="-95250"/>
            <a:r>
              <a:rPr lang="ja-JP" altLang="en-US" sz="3600" dirty="0">
                <a:latin typeface="Meiryo UI" panose="020B0604030504040204" pitchFamily="50" charset="-128"/>
                <a:ea typeface="Meiryo UI" panose="020B0604030504040204" pitchFamily="50" charset="-128"/>
              </a:rPr>
              <a:t>③　</a:t>
            </a:r>
            <a:r>
              <a:rPr lang="ja-JP" altLang="en-US" sz="3600" b="1" dirty="0">
                <a:latin typeface="Meiryo UI" panose="020B0604030504040204" pitchFamily="50" charset="-128"/>
                <a:ea typeface="Meiryo UI" panose="020B0604030504040204" pitchFamily="50" charset="-128"/>
              </a:rPr>
              <a:t>管理組合の運営状況</a:t>
            </a:r>
            <a:r>
              <a:rPr lang="ja-JP" altLang="en-US" sz="3600" dirty="0">
                <a:latin typeface="Meiryo UI" panose="020B0604030504040204" pitchFamily="50" charset="-128"/>
                <a:ea typeface="Meiryo UI" panose="020B0604030504040204" pitchFamily="50" charset="-128"/>
              </a:rPr>
              <a:t>　　　　　　　　　</a:t>
            </a:r>
            <a:endParaRPr lang="en-US" altLang="ja-JP" sz="3600" dirty="0">
              <a:latin typeface="Meiryo UI" panose="020B0604030504040204" pitchFamily="50" charset="-128"/>
              <a:ea typeface="Meiryo UI" panose="020B0604030504040204" pitchFamily="50" charset="-128"/>
            </a:endParaRPr>
          </a:p>
          <a:p>
            <a:pPr marL="95250" indent="-95250"/>
            <a:endParaRPr lang="en-US" altLang="ja-JP" sz="3600" dirty="0">
              <a:latin typeface="Meiryo UI" panose="020B0604030504040204" pitchFamily="50" charset="-128"/>
              <a:ea typeface="Meiryo UI" panose="020B0604030504040204" pitchFamily="50" charset="-128"/>
            </a:endParaRPr>
          </a:p>
          <a:p>
            <a:pPr marL="95250" indent="-95250"/>
            <a:r>
              <a:rPr lang="ja-JP" altLang="en-US" sz="3600" dirty="0">
                <a:latin typeface="Meiryo UI" panose="020B0604030504040204" pitchFamily="50" charset="-128"/>
                <a:ea typeface="Meiryo UI" panose="020B0604030504040204" pitchFamily="50" charset="-128"/>
              </a:rPr>
              <a:t>④　その他国土交通省令で定める事項</a:t>
            </a:r>
            <a:endParaRPr lang="en-US" altLang="ja-JP" sz="3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51610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359272834"/>
              </p:ext>
            </p:extLst>
          </p:nvPr>
        </p:nvGraphicFramePr>
        <p:xfrm>
          <a:off x="91345" y="947051"/>
          <a:ext cx="9705531" cy="5841871"/>
        </p:xfrm>
        <a:graphic>
          <a:graphicData uri="http://schemas.openxmlformats.org/drawingml/2006/table">
            <a:tbl>
              <a:tblPr firstRow="1" bandRow="1">
                <a:tableStyleId>{5C22544A-7EE6-4342-B048-85BDC9FD1C3A}</a:tableStyleId>
              </a:tblPr>
              <a:tblGrid>
                <a:gridCol w="560512">
                  <a:extLst>
                    <a:ext uri="{9D8B030D-6E8A-4147-A177-3AD203B41FA5}">
                      <a16:colId xmlns:a16="http://schemas.microsoft.com/office/drawing/2014/main" val="699551254"/>
                    </a:ext>
                  </a:extLst>
                </a:gridCol>
                <a:gridCol w="484719">
                  <a:extLst>
                    <a:ext uri="{9D8B030D-6E8A-4147-A177-3AD203B41FA5}">
                      <a16:colId xmlns:a16="http://schemas.microsoft.com/office/drawing/2014/main" val="1290697458"/>
                    </a:ext>
                  </a:extLst>
                </a:gridCol>
                <a:gridCol w="5688633">
                  <a:extLst>
                    <a:ext uri="{9D8B030D-6E8A-4147-A177-3AD203B41FA5}">
                      <a16:colId xmlns:a16="http://schemas.microsoft.com/office/drawing/2014/main" val="1080827282"/>
                    </a:ext>
                  </a:extLst>
                </a:gridCol>
                <a:gridCol w="2971667">
                  <a:extLst>
                    <a:ext uri="{9D8B030D-6E8A-4147-A177-3AD203B41FA5}">
                      <a16:colId xmlns:a16="http://schemas.microsoft.com/office/drawing/2014/main" val="958958340"/>
                    </a:ext>
                  </a:extLst>
                </a:gridCol>
              </a:tblGrid>
              <a:tr h="378845">
                <a:tc>
                  <a:txBody>
                    <a:bodyPr/>
                    <a:lstStyle/>
                    <a:p>
                      <a:pPr marL="88900" indent="-88900"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No.</a:t>
                      </a:r>
                      <a:endPar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88900" indent="-88900" algn="ctr"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基準</a:t>
                      </a: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素</a:t>
                      </a: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88900" indent="-88900" algn="ctr"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参考（平成</a:t>
                      </a: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30</a:t>
                      </a: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年度マンション総合調査）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130239"/>
                  </a:ext>
                </a:extLst>
              </a:tr>
              <a:tr h="398748">
                <a:tc>
                  <a:txBody>
                    <a:bodyPr/>
                    <a:lstStyle/>
                    <a:p>
                      <a:pPr marL="88900" indent="-88900"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1-1</a:t>
                      </a:r>
                      <a:endPar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88900" indent="-88900"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○長期修繕計画が集会にて決議されていること</a:t>
                      </a:r>
                      <a:endPar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88900" indent="-88900" algn="l" defTabSz="914400" rtl="0" eaLnBrk="0" fontAlgn="base" latinLnBrk="0" hangingPunct="0">
                        <a:lnSpc>
                          <a:spcPct val="100000"/>
                        </a:lnSpc>
                        <a:spcAft>
                          <a:spcPts val="0"/>
                        </a:spcAft>
                      </a:pPr>
                      <a:r>
                        <a:rPr kumimoji="1" lang="ja-JP" altLang="en-US"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長期修繕計画を作成している管理組合の割合</a:t>
                      </a:r>
                      <a:endParaRPr kumimoji="1" lang="en-US" altLang="ja-JP"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90.9</a:t>
                      </a:r>
                      <a:r>
                        <a:rPr kumimoji="1" lang="ja-JP" altLang="en-US"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900" b="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7060274"/>
                  </a:ext>
                </a:extLst>
              </a:tr>
              <a:tr h="904100">
                <a:tc>
                  <a:txBody>
                    <a:bodyPr/>
                    <a:lstStyle/>
                    <a:p>
                      <a:pPr marL="88900" indent="-88900"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1-2</a:t>
                      </a:r>
                      <a:endPar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88900" indent="-88900"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○長期修繕計画の作成日または見直し日が一定期間以内であること</a:t>
                      </a:r>
                      <a:endPar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88900" indent="-88900" algn="l" defTabSz="914400" rtl="0" eaLnBrk="0" fontAlgn="base" latinLnBrk="0" hangingPunct="0">
                        <a:lnSpc>
                          <a:spcPct val="100000"/>
                        </a:lnSpc>
                        <a:spcAft>
                          <a:spcPts val="0"/>
                        </a:spcAft>
                      </a:pPr>
                      <a:r>
                        <a:rPr kumimoji="1" lang="en-US" altLang="ja-JP"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5</a:t>
                      </a:r>
                      <a:r>
                        <a:rPr kumimoji="1" lang="ja-JP" altLang="en-US"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年ごとを目安に定期的に長期修繕計画を</a:t>
                      </a:r>
                      <a:endParaRPr kumimoji="1" lang="en-US" altLang="ja-JP"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見直している管理組合の割合：</a:t>
                      </a:r>
                      <a:r>
                        <a:rPr kumimoji="1" lang="en-US" altLang="ja-JP"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56.3</a:t>
                      </a:r>
                      <a:r>
                        <a:rPr kumimoji="1" lang="ja-JP" altLang="en-US"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en-US" altLang="ja-JP" sz="9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9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修繕工事実施直前または直後に見直しを行っている割合</a:t>
                      </a:r>
                      <a:endParaRPr kumimoji="1" lang="en-US" altLang="ja-JP" sz="9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9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9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22.6</a:t>
                      </a:r>
                      <a:r>
                        <a:rPr kumimoji="1" lang="ja-JP" altLang="en-US" sz="9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9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9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その他の時期に見直しを行っている割合</a:t>
                      </a:r>
                      <a:endParaRPr kumimoji="1" lang="en-US" altLang="ja-JP" sz="9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marR="0" lvl="0" indent="-88900" algn="l" defTabSz="914400" rtl="0" eaLnBrk="0" fontAlgn="base" latinLnBrk="0" hangingPunct="0">
                        <a:lnSpc>
                          <a:spcPct val="100000"/>
                        </a:lnSpc>
                        <a:spcBef>
                          <a:spcPts val="0"/>
                        </a:spcBef>
                        <a:spcAft>
                          <a:spcPts val="0"/>
                        </a:spcAft>
                        <a:buClrTx/>
                        <a:buSzTx/>
                        <a:buFontTx/>
                        <a:buNone/>
                        <a:tabLst/>
                        <a:defRPr/>
                      </a:pPr>
                      <a:r>
                        <a:rPr kumimoji="1" lang="ja-JP" altLang="en-US" sz="9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9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9.4</a:t>
                      </a:r>
                      <a:r>
                        <a:rPr kumimoji="1" lang="ja-JP" altLang="en-US" sz="9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900" b="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2045492"/>
                  </a:ext>
                </a:extLst>
              </a:tr>
              <a:tr h="458431">
                <a:tc>
                  <a:txBody>
                    <a:bodyPr/>
                    <a:lstStyle/>
                    <a:p>
                      <a:pPr marL="88900" indent="-88900"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1-3</a:t>
                      </a:r>
                      <a:endParaRPr kumimoji="1" 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○長期修繕計画の計画期間が２５年以上（新築後５年以内の場合は３０年以上）、かつ残存期間内に２回以上の大規模修繕工事を含むものであること</a:t>
                      </a:r>
                      <a:endPar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88900" indent="-88900" algn="l" defTabSz="914400" rtl="0" eaLnBrk="0" fontAlgn="base" latinLnBrk="0" hangingPunct="0">
                        <a:lnSpc>
                          <a:spcPct val="100000"/>
                        </a:lnSpc>
                        <a:spcAft>
                          <a:spcPts val="0"/>
                        </a:spcAft>
                      </a:pPr>
                      <a:r>
                        <a:rPr kumimoji="1" lang="ja-JP" altLang="en-US"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計画期間が</a:t>
                      </a:r>
                      <a:r>
                        <a:rPr kumimoji="1" lang="en-US" altLang="ja-JP"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25</a:t>
                      </a:r>
                      <a:r>
                        <a:rPr kumimoji="1" lang="ja-JP" altLang="en-US"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年以上である長期修繕計画が</a:t>
                      </a:r>
                      <a:endParaRPr kumimoji="1" lang="en-US" altLang="ja-JP"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marR="0" lvl="0" indent="-88900" algn="l" defTabSz="914400" rtl="0" eaLnBrk="0" fontAlgn="base" latinLnBrk="0" hangingPunct="0">
                        <a:lnSpc>
                          <a:spcPct val="100000"/>
                        </a:lnSpc>
                        <a:spcBef>
                          <a:spcPts val="0"/>
                        </a:spcBef>
                        <a:spcAft>
                          <a:spcPts val="0"/>
                        </a:spcAft>
                        <a:buClrTx/>
                        <a:buSzTx/>
                        <a:buFontTx/>
                        <a:buNone/>
                        <a:tabLst/>
                        <a:defRPr/>
                      </a:pPr>
                      <a:r>
                        <a:rPr kumimoji="1" lang="ja-JP" altLang="en-US"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ある管理組合の割合：</a:t>
                      </a:r>
                      <a:r>
                        <a:rPr kumimoji="1" lang="en-US" altLang="ja-JP"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72.7</a:t>
                      </a:r>
                      <a:r>
                        <a:rPr kumimoji="1" lang="ja-JP" altLang="en-US"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2290645"/>
                  </a:ext>
                </a:extLst>
              </a:tr>
              <a:tr h="458431">
                <a:tc rowSpan="4">
                  <a:txBody>
                    <a:bodyPr/>
                    <a:lstStyle/>
                    <a:p>
                      <a:pPr marL="88900" indent="-88900"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1-4</a:t>
                      </a:r>
                      <a:endParaRPr kumimoji="1" lang="en-US" altLang="ja-JP" sz="1300" b="0" u="none" kern="100" baseline="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○適切な推定修繕工事項目、当該工事の予定時期及び予定費用が長期修繕計画に</a:t>
                      </a:r>
                      <a:endPar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明記されていること</a:t>
                      </a:r>
                      <a:endPar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ysDot"/>
                      <a:round/>
                      <a:headEnd type="none" w="med" len="med"/>
                      <a:tailEnd type="none" w="med" len="med"/>
                    </a:lnB>
                  </a:tcPr>
                </a:tc>
                <a:tc hMerge="1">
                  <a:txBody>
                    <a:bodyPr/>
                    <a:lstStyle/>
                    <a:p>
                      <a:pPr marL="176213" indent="-176213" algn="l" defTabSz="914400" rtl="0" eaLnBrk="0" fontAlgn="base" latinLnBrk="0" hangingPunct="0">
                        <a:lnSpc>
                          <a:spcPct val="100000"/>
                        </a:lnSpc>
                        <a:spcAft>
                          <a:spcPts val="0"/>
                        </a:spcAft>
                      </a:pPr>
                      <a:endPar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8900" indent="-88900" algn="l" defTabSz="914400" rtl="0" eaLnBrk="0" fontAlgn="base" latinLnBrk="0" hangingPunct="0">
                        <a:lnSpc>
                          <a:spcPct val="100000"/>
                        </a:lnSpc>
                        <a:spcAft>
                          <a:spcPts val="0"/>
                        </a:spcAft>
                      </a:pPr>
                      <a:endParaRPr kumimoji="1" 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18747269"/>
                  </a:ext>
                </a:extLst>
              </a:tr>
              <a:tr h="1234309">
                <a:tc vMerge="1">
                  <a:txBody>
                    <a:bodyPr/>
                    <a:lstStyle/>
                    <a:p>
                      <a:endParaRPr kumimoji="1" lang="ja-JP" altLang="en-US"/>
                    </a:p>
                  </a:txBody>
                  <a:tcPr/>
                </a:tc>
                <a:tc>
                  <a:txBody>
                    <a:bodyPr/>
                    <a:lstStyle/>
                    <a:p>
                      <a:pPr marL="176213" indent="-176213" algn="l" defTabSz="914400" rtl="0" eaLnBrk="0" fontAlgn="base" latinLnBrk="0" hangingPunct="0">
                        <a:lnSpc>
                          <a:spcPct val="100000"/>
                        </a:lnSpc>
                        <a:spcAft>
                          <a:spcPts val="0"/>
                        </a:spcAft>
                      </a:pPr>
                      <a:endPar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olid"/>
                      <a:round/>
                      <a:headEnd type="none" w="med" len="med"/>
                      <a:tailEnd type="none" w="med" len="med"/>
                    </a:lnB>
                    <a:solidFill>
                      <a:srgbClr val="F3F9FA"/>
                    </a:solidFill>
                  </a:tcPr>
                </a:tc>
                <a:tc>
                  <a:txBody>
                    <a:bodyPr/>
                    <a:lstStyle/>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＜長期修繕計画の様式＞</a:t>
                      </a:r>
                    </a:p>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・長期修繕計画が、少なくとも「長期修繕計画標準様式」の</a:t>
                      </a:r>
                    </a:p>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様式</a:t>
                      </a: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4-1</a:t>
                      </a: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（長期修繕計画総括表）、</a:t>
                      </a:r>
                    </a:p>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様式</a:t>
                      </a: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4-2</a:t>
                      </a: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（収支計画グラフ）、</a:t>
                      </a:r>
                    </a:p>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様式</a:t>
                      </a: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4-3</a:t>
                      </a: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（長期修繕計画表（推定修繕工事項目別、年度別））</a:t>
                      </a:r>
                    </a:p>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に準拠したものを含むこと</a:t>
                      </a:r>
                      <a:endPar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3F9FA"/>
                    </a:solidFill>
                  </a:tcPr>
                </a:tc>
                <a:tc>
                  <a:txBody>
                    <a:bodyPr/>
                    <a:lstStyle/>
                    <a:p>
                      <a:pPr marL="88900" indent="-88900" algn="l" defTabSz="914400" rtl="0" eaLnBrk="0" fontAlgn="base" latinLnBrk="0" hangingPunct="0">
                        <a:lnSpc>
                          <a:spcPct val="100000"/>
                        </a:lnSpc>
                        <a:spcAft>
                          <a:spcPts val="0"/>
                        </a:spcAft>
                      </a:pPr>
                      <a:endParaRPr kumimoji="1" 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3F9FA"/>
                    </a:solidFill>
                  </a:tcPr>
                </a:tc>
                <a:extLst>
                  <a:ext uri="{0D108BD9-81ED-4DB2-BD59-A6C34878D82A}">
                    <a16:rowId xmlns:a16="http://schemas.microsoft.com/office/drawing/2014/main" val="896109308"/>
                  </a:ext>
                </a:extLst>
              </a:tr>
              <a:tr h="652401">
                <a:tc vMerge="1">
                  <a:txBody>
                    <a:bodyPr/>
                    <a:lstStyle/>
                    <a:p>
                      <a:endParaRPr kumimoji="1" lang="ja-JP" altLang="en-US"/>
                    </a:p>
                  </a:txBody>
                  <a:tcPr/>
                </a:tc>
                <a:tc>
                  <a:txBody>
                    <a:bodyPr/>
                    <a:lstStyle/>
                    <a:p>
                      <a:pPr marL="176213" indent="-176213" algn="l" defTabSz="914400" rtl="0" eaLnBrk="0" fontAlgn="base" latinLnBrk="0" hangingPunct="0">
                        <a:lnSpc>
                          <a:spcPct val="100000"/>
                        </a:lnSpc>
                        <a:spcAft>
                          <a:spcPts val="0"/>
                        </a:spcAft>
                      </a:pPr>
                      <a:endPar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3F9FA"/>
                    </a:solidFill>
                  </a:tcPr>
                </a:tc>
                <a:tc>
                  <a:txBody>
                    <a:bodyPr/>
                    <a:lstStyle/>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＜適切な推定修繕工事項目の基準＞</a:t>
                      </a:r>
                    </a:p>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・推定修繕工事項目に、少なくとも「長期修繕計画標準様式」に定める中項目</a:t>
                      </a:r>
                      <a:endPar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19</a:t>
                      </a: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項目）を含むこと（該当する設備がない場合はその旨を記載すること）</a:t>
                      </a:r>
                    </a:p>
                  </a:txBody>
                  <a:tcPr marL="90170" marR="90170" marT="36000" marB="36000">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3F9FA"/>
                    </a:solidFill>
                  </a:tcPr>
                </a:tc>
                <a:tc>
                  <a:txBody>
                    <a:bodyPr/>
                    <a:lstStyle/>
                    <a:p>
                      <a:pPr marL="88900" indent="-88900" algn="l" defTabSz="914400" rtl="0" eaLnBrk="0" fontAlgn="base" latinLnBrk="0" hangingPunct="0">
                        <a:lnSpc>
                          <a:spcPct val="100000"/>
                        </a:lnSpc>
                        <a:spcAft>
                          <a:spcPts val="0"/>
                        </a:spcAft>
                      </a:pPr>
                      <a:endParaRPr kumimoji="1" 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3F9FA"/>
                    </a:solidFill>
                  </a:tcPr>
                </a:tc>
                <a:extLst>
                  <a:ext uri="{0D108BD9-81ED-4DB2-BD59-A6C34878D82A}">
                    <a16:rowId xmlns:a16="http://schemas.microsoft.com/office/drawing/2014/main" val="2600750114"/>
                  </a:ext>
                </a:extLst>
              </a:tr>
              <a:tr h="1236266">
                <a:tc vMerge="1">
                  <a:txBody>
                    <a:bodyPr/>
                    <a:lstStyle/>
                    <a:p>
                      <a:endParaRPr kumimoji="1" lang="ja-JP" altLang="en-US"/>
                    </a:p>
                  </a:txBody>
                  <a:tcPr/>
                </a:tc>
                <a:tc>
                  <a:txBody>
                    <a:bodyPr/>
                    <a:lstStyle/>
                    <a:p>
                      <a:pPr marL="176213" indent="-176213" algn="l" defTabSz="914400" rtl="0" eaLnBrk="0" fontAlgn="base" latinLnBrk="0" hangingPunct="0">
                        <a:lnSpc>
                          <a:spcPct val="100000"/>
                        </a:lnSpc>
                        <a:spcAft>
                          <a:spcPts val="0"/>
                        </a:spcAft>
                      </a:pPr>
                      <a:endPar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tc>
                  <a:txBody>
                    <a:bodyPr/>
                    <a:lstStyle/>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＜工事の予定時期及び予定費用の明記＞</a:t>
                      </a:r>
                    </a:p>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・推定修繕工事項目毎の修繕周期、工事の予定時期、予定費用が明記されて</a:t>
                      </a:r>
                      <a:endPar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いること（期間に幅を持って記載することは可）</a:t>
                      </a:r>
                    </a:p>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・推定修繕工事項目に記載された工事が計画期間内に行われない予定の場合、参考情報として当該工事の予定時期及び推定修繕工事費が記載されていること</a:t>
                      </a:r>
                    </a:p>
                  </a:txBody>
                  <a:tcPr marL="90170" marR="90170" marT="36000" marB="36000">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tc>
                  <a:txBody>
                    <a:bodyPr/>
                    <a:lstStyle/>
                    <a:p>
                      <a:pPr marL="88900" indent="-88900" algn="l" defTabSz="914400" rtl="0" eaLnBrk="0" fontAlgn="base" latinLnBrk="0" hangingPunct="0">
                        <a:lnSpc>
                          <a:spcPct val="100000"/>
                        </a:lnSpc>
                        <a:spcAft>
                          <a:spcPts val="0"/>
                        </a:spcAft>
                      </a:pPr>
                      <a:endParaRPr kumimoji="1" 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extLst>
                  <a:ext uri="{0D108BD9-81ED-4DB2-BD59-A6C34878D82A}">
                    <a16:rowId xmlns:a16="http://schemas.microsoft.com/office/drawing/2014/main" val="2675288558"/>
                  </a:ext>
                </a:extLst>
              </a:tr>
            </a:tbl>
          </a:graphicData>
        </a:graphic>
      </p:graphicFrame>
      <p:sp>
        <p:nvSpPr>
          <p:cNvPr id="7" name="テキスト ボックス 6"/>
          <p:cNvSpPr txBox="1"/>
          <p:nvPr/>
        </p:nvSpPr>
        <p:spPr>
          <a:xfrm>
            <a:off x="2196860" y="9038"/>
            <a:ext cx="349023" cy="201049"/>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26"/>
          <p:cNvSpPr txBox="1"/>
          <p:nvPr/>
        </p:nvSpPr>
        <p:spPr>
          <a:xfrm>
            <a:off x="2204887" y="0"/>
            <a:ext cx="349023" cy="201049"/>
          </a:xfrm>
          <a:prstGeom prst="rect">
            <a:avLst/>
          </a:prstGeom>
          <a:noFill/>
        </p:spPr>
        <p:txBody>
          <a:bodyPr wrap="square" rtlCol="0">
            <a:spAutoFit/>
          </a:bodyP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 name="タイトル 2"/>
          <p:cNvSpPr>
            <a:spLocks noGrp="1"/>
          </p:cNvSpPr>
          <p:nvPr>
            <p:ph type="title"/>
          </p:nvPr>
        </p:nvSpPr>
        <p:spPr>
          <a:xfrm>
            <a:off x="0" y="72430"/>
            <a:ext cx="9129463" cy="476250"/>
          </a:xfrm>
        </p:spPr>
        <p:txBody>
          <a:bodyPr/>
          <a:lstStyle/>
          <a:p>
            <a:r>
              <a:rPr lang="ja-JP" altLang="en-US" sz="2800" dirty="0"/>
              <a:t>管理計画の認定基準 （素案）　① 修繕その他の管理の方法 </a:t>
            </a:r>
            <a:endParaRPr kumimoji="1" lang="ja-JP" altLang="en-US" sz="2800" dirty="0"/>
          </a:p>
        </p:txBody>
      </p:sp>
      <p:sp>
        <p:nvSpPr>
          <p:cNvPr id="10" name="テキスト ボックス 9"/>
          <p:cNvSpPr txBox="1"/>
          <p:nvPr/>
        </p:nvSpPr>
        <p:spPr>
          <a:xfrm>
            <a:off x="8481392" y="675096"/>
            <a:ext cx="1424608" cy="230832"/>
          </a:xfrm>
          <a:prstGeom prst="rect">
            <a:avLst/>
          </a:prstGeom>
          <a:noFill/>
        </p:spPr>
        <p:txBody>
          <a:bodyPr wrap="square" rtlCol="0">
            <a:spAutoFit/>
          </a:bodyPr>
          <a:lstStyle/>
          <a:p>
            <a:pPr algn="r"/>
            <a:r>
              <a:rPr lang="en-US" altLang="ja-JP" sz="9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900" dirty="0">
                <a:solidFill>
                  <a:schemeClr val="tx1">
                    <a:lumMod val="50000"/>
                    <a:lumOff val="50000"/>
                  </a:schemeClr>
                </a:solidFill>
                <a:latin typeface="Meiryo UI" panose="020B0604030504040204" pitchFamily="50" charset="-128"/>
                <a:ea typeface="Meiryo UI" panose="020B0604030504040204" pitchFamily="50" charset="-128"/>
              </a:rPr>
              <a:t>法５条の４関係</a:t>
            </a:r>
            <a:r>
              <a:rPr lang="en-US" altLang="ja-JP" sz="900" dirty="0">
                <a:solidFill>
                  <a:schemeClr val="tx1">
                    <a:lumMod val="50000"/>
                    <a:lumOff val="50000"/>
                  </a:schemeClr>
                </a:solidFill>
                <a:latin typeface="Meiryo UI" panose="020B0604030504040204" pitchFamily="50" charset="-128"/>
                <a:ea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pPr>
              <a:defRPr/>
            </a:pPr>
            <a:fld id="{651FC12D-27C1-4F31-90C9-A93D49E44687}" type="slidenum">
              <a:rPr lang="en-US" altLang="ja-JP" smtClean="0"/>
              <a:pPr>
                <a:defRPr/>
              </a:pPr>
              <a:t>8</a:t>
            </a:fld>
            <a:endParaRPr lang="en-US" altLang="ja-JP"/>
          </a:p>
        </p:txBody>
      </p:sp>
    </p:spTree>
    <p:extLst>
      <p:ext uri="{BB962C8B-B14F-4D97-AF65-F5344CB8AC3E}">
        <p14:creationId xmlns:p14="http://schemas.microsoft.com/office/powerpoint/2010/main" val="1064459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196860" y="9038"/>
            <a:ext cx="349023" cy="201049"/>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8" name="テキスト ボックス 26"/>
          <p:cNvSpPr txBox="1"/>
          <p:nvPr/>
        </p:nvSpPr>
        <p:spPr>
          <a:xfrm>
            <a:off x="2204887" y="0"/>
            <a:ext cx="349023" cy="201049"/>
          </a:xfrm>
          <a:prstGeom prst="rect">
            <a:avLst/>
          </a:prstGeom>
          <a:noFill/>
        </p:spPr>
        <p:txBody>
          <a:bodyPr wrap="square" rtlCol="0">
            <a:spAutoFit/>
          </a:bodyP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6" name="表 5"/>
          <p:cNvGraphicFramePr>
            <a:graphicFrameLocks noGrp="1"/>
          </p:cNvGraphicFramePr>
          <p:nvPr>
            <p:extLst>
              <p:ext uri="{D42A27DB-BD31-4B8C-83A1-F6EECF244321}">
                <p14:modId xmlns:p14="http://schemas.microsoft.com/office/powerpoint/2010/main" val="3799270385"/>
              </p:ext>
            </p:extLst>
          </p:nvPr>
        </p:nvGraphicFramePr>
        <p:xfrm>
          <a:off x="99718" y="931134"/>
          <a:ext cx="9705528" cy="5018146"/>
        </p:xfrm>
        <a:graphic>
          <a:graphicData uri="http://schemas.openxmlformats.org/drawingml/2006/table">
            <a:tbl>
              <a:tblPr firstRow="1" bandRow="1">
                <a:tableStyleId>{5C22544A-7EE6-4342-B048-85BDC9FD1C3A}</a:tableStyleId>
              </a:tblPr>
              <a:tblGrid>
                <a:gridCol w="560512">
                  <a:extLst>
                    <a:ext uri="{9D8B030D-6E8A-4147-A177-3AD203B41FA5}">
                      <a16:colId xmlns:a16="http://schemas.microsoft.com/office/drawing/2014/main" val="699551254"/>
                    </a:ext>
                  </a:extLst>
                </a:gridCol>
                <a:gridCol w="432048">
                  <a:extLst>
                    <a:ext uri="{9D8B030D-6E8A-4147-A177-3AD203B41FA5}">
                      <a16:colId xmlns:a16="http://schemas.microsoft.com/office/drawing/2014/main" val="1290697458"/>
                    </a:ext>
                  </a:extLst>
                </a:gridCol>
                <a:gridCol w="5688632">
                  <a:extLst>
                    <a:ext uri="{9D8B030D-6E8A-4147-A177-3AD203B41FA5}">
                      <a16:colId xmlns:a16="http://schemas.microsoft.com/office/drawing/2014/main" val="1851510609"/>
                    </a:ext>
                  </a:extLst>
                </a:gridCol>
                <a:gridCol w="3024336">
                  <a:extLst>
                    <a:ext uri="{9D8B030D-6E8A-4147-A177-3AD203B41FA5}">
                      <a16:colId xmlns:a16="http://schemas.microsoft.com/office/drawing/2014/main" val="958958340"/>
                    </a:ext>
                  </a:extLst>
                </a:gridCol>
              </a:tblGrid>
              <a:tr h="388364">
                <a:tc>
                  <a:txBody>
                    <a:bodyPr/>
                    <a:lstStyle/>
                    <a:p>
                      <a:pPr marL="88900" indent="-88900"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No.</a:t>
                      </a:r>
                      <a:endPar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88900" indent="-88900" algn="ctr"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基準</a:t>
                      </a:r>
                      <a:r>
                        <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素</a:t>
                      </a: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88900" indent="-88900" algn="ctr"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参考（平成</a:t>
                      </a: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30</a:t>
                      </a: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年度マンション総合調査）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130239"/>
                  </a:ext>
                </a:extLst>
              </a:tr>
              <a:tr h="743589">
                <a:tc rowSpan="2">
                  <a:txBody>
                    <a:bodyPr/>
                    <a:lstStyle/>
                    <a:p>
                      <a:pPr marL="88900" indent="-88900"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2-1</a:t>
                      </a:r>
                      <a:endPar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6213" marR="0" lvl="0" indent="-176213" algn="l" defTabSz="914400" rtl="0" eaLnBrk="0" fontAlgn="base" latinLnBrk="0" hangingPunct="0">
                        <a:lnSpc>
                          <a:spcPct val="100000"/>
                        </a:lnSpc>
                        <a:spcBef>
                          <a:spcPts val="0"/>
                        </a:spcBef>
                        <a:spcAft>
                          <a:spcPts val="0"/>
                        </a:spcAft>
                        <a:buClrTx/>
                        <a:buSzTx/>
                        <a:buFontTx/>
                        <a:buNone/>
                        <a:tabLst/>
                        <a:defRPr/>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○計画期間２５年以上（新築後５年以内の場合は３０年以上）、かつ残存期間内に２回以上の大規模修繕工事を含む長期修繕計画に基づき修繕積立金の額が</a:t>
                      </a:r>
                      <a:endPar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6213" marR="0" lvl="0" indent="-176213" algn="l" defTabSz="914400" rtl="0" eaLnBrk="0" fontAlgn="base" latinLnBrk="0" hangingPunct="0">
                        <a:lnSpc>
                          <a:spcPct val="100000"/>
                        </a:lnSpc>
                        <a:spcBef>
                          <a:spcPts val="0"/>
                        </a:spcBef>
                        <a:spcAft>
                          <a:spcPts val="0"/>
                        </a:spcAft>
                        <a:buClrTx/>
                        <a:buSzTx/>
                        <a:buFontTx/>
                        <a:buNone/>
                        <a:tabLst/>
                        <a:defRPr/>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設定されていること</a:t>
                      </a:r>
                      <a:endParaRPr kumimoji="1" lang="en-US" altLang="ja-JP" sz="900" b="0" u="none"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a:p>
                  </a:txBody>
                  <a:tcPr/>
                </a:tc>
                <a:tc rowSpan="2">
                  <a:txBody>
                    <a:bodyPr/>
                    <a:lstStyle/>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計画期間</a:t>
                      </a:r>
                      <a:r>
                        <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25</a:t>
                      </a: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年以上の長期修繕計画に基づき</a:t>
                      </a:r>
                      <a:endPar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修繕積立金の額を設定している管理組合の割合</a:t>
                      </a:r>
                      <a:endPar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marR="0" lvl="0" indent="-88900" algn="l" defTabSz="914400" rtl="0" eaLnBrk="0" fontAlgn="base" latinLnBrk="0" hangingPunct="0">
                        <a:lnSpc>
                          <a:spcPct val="100000"/>
                        </a:lnSpc>
                        <a:spcBef>
                          <a:spcPts val="0"/>
                        </a:spcBef>
                        <a:spcAft>
                          <a:spcPts val="0"/>
                        </a:spcAft>
                        <a:buClrTx/>
                        <a:buSzTx/>
                        <a:buFontTx/>
                        <a:buNone/>
                        <a:tabLst/>
                        <a:defRPr/>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53.6</a:t>
                      </a: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en-US" alt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修繕積立金を徴収している管理組合の割合</a:t>
                      </a:r>
                      <a:endParaRPr kumimoji="1" lang="en-US" alt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98.5</a:t>
                      </a:r>
                      <a:r>
                        <a:rPr kumimoji="1" lang="ja-JP" altLang="en-US"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9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7060274"/>
                  </a:ext>
                </a:extLst>
              </a:tr>
              <a:tr h="360040">
                <a:tc vMerge="1">
                  <a:txBody>
                    <a:bodyPr/>
                    <a:lstStyle/>
                    <a:p>
                      <a:pPr marL="88900" indent="-88900" algn="l" defTabSz="914400" rtl="0" eaLnBrk="0" fontAlgn="base" latinLnBrk="0" hangingPunct="0">
                        <a:lnSpc>
                          <a:spcPct val="100000"/>
                        </a:lnSpc>
                        <a:spcAft>
                          <a:spcPts val="0"/>
                        </a:spcAft>
                      </a:pPr>
                      <a:endPar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6213" indent="-176213" algn="l" defTabSz="914400" rtl="0" eaLnBrk="0" fontAlgn="base" latinLnBrk="0" hangingPunct="0">
                        <a:lnSpc>
                          <a:spcPct val="100000"/>
                        </a:lnSpc>
                        <a:spcAft>
                          <a:spcPts val="0"/>
                        </a:spcAft>
                      </a:pPr>
                      <a:endPar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6213" marR="0" lvl="0" indent="-176213" algn="l" defTabSz="914400" rtl="0" eaLnBrk="0" fontAlgn="base" latinLnBrk="0" hangingPunct="0">
                        <a:lnSpc>
                          <a:spcPct val="100000"/>
                        </a:lnSpc>
                        <a:spcBef>
                          <a:spcPts val="0"/>
                        </a:spcBef>
                        <a:spcAft>
                          <a:spcPts val="0"/>
                        </a:spcAft>
                        <a:buClrTx/>
                        <a:buSzTx/>
                        <a:buFontTx/>
                        <a:buNone/>
                        <a:tabLst/>
                        <a:defRPr/>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・「長期修繕計画標準様式」様式５に基づき修繕積立金の額が算定されていること</a:t>
                      </a:r>
                    </a:p>
                  </a:txBody>
                  <a:tcPr marT="36000" marB="36000">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88900" indent="-88900" algn="l" defTabSz="914400" rtl="0" eaLnBrk="0" fontAlgn="base" latinLnBrk="0" hangingPunct="0">
                        <a:lnSpc>
                          <a:spcPct val="100000"/>
                        </a:lnSpc>
                        <a:spcAft>
                          <a:spcPts val="0"/>
                        </a:spcAft>
                      </a:pPr>
                      <a:endParaRPr kumimoji="1" lang="ja-JP" altLang="en-US" sz="11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0738217"/>
                  </a:ext>
                </a:extLst>
              </a:tr>
              <a:tr h="728401">
                <a:tc>
                  <a:txBody>
                    <a:bodyPr/>
                    <a:lstStyle/>
                    <a:p>
                      <a:pPr marL="176213" indent="-176213"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2-2</a:t>
                      </a:r>
                      <a:endParaRPr kumimoji="1" 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tc gridSpan="2">
                  <a:txBody>
                    <a:bodyPr/>
                    <a:lstStyle/>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○長期修繕計画の計画期間全体での修繕積立金の総額が著しく低額でないこと</a:t>
                      </a:r>
                      <a:endPar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（計画期間全体での修繕積立金の平均額（㎡あたり単価）が一定額以上であること）</a:t>
                      </a:r>
                      <a:endPar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tc hMerge="1">
                  <a:txBody>
                    <a:bodyPr/>
                    <a:lstStyle/>
                    <a:p>
                      <a:endParaRPr kumimoji="1" lang="ja-JP" altLang="en-US"/>
                    </a:p>
                  </a:txBody>
                  <a:tcPr/>
                </a:tc>
                <a:tc>
                  <a:txBody>
                    <a:bodyPr/>
                    <a:lstStyle/>
                    <a:p>
                      <a:pPr marL="88900" indent="-88900" algn="l" defTabSz="914400" rtl="0" eaLnBrk="0" fontAlgn="base" latinLnBrk="0" hangingPunct="0">
                        <a:lnSpc>
                          <a:spcPct val="100000"/>
                        </a:lnSpc>
                        <a:spcAft>
                          <a:spcPts val="0"/>
                        </a:spcAft>
                      </a:pPr>
                      <a:endParaRPr kumimoji="1" lang="ja-JP" altLang="en-US"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extLst>
                  <a:ext uri="{0D108BD9-81ED-4DB2-BD59-A6C34878D82A}">
                    <a16:rowId xmlns:a16="http://schemas.microsoft.com/office/drawing/2014/main" val="3322290645"/>
                  </a:ext>
                </a:extLst>
              </a:tr>
              <a:tr h="1362838">
                <a:tc>
                  <a:txBody>
                    <a:bodyPr/>
                    <a:lstStyle/>
                    <a:p>
                      <a:pPr marL="88900" indent="-88900"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2-3</a:t>
                      </a:r>
                      <a:endParaRPr kumimoji="1" 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○（均等積立方式でない場合）</a:t>
                      </a:r>
                      <a:endPar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・将来の修繕積立金の変更（増減）の予定時期及び変更後の金額（住戸毎の</a:t>
                      </a:r>
                      <a:endPar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修繕積立金額）についてあらかじめ集会で決議されていること</a:t>
                      </a:r>
                      <a:endPar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a:t>
                      </a: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88900" indent="-88900" algn="l" defTabSz="914400" rtl="0" eaLnBrk="0" fontAlgn="base" latinLnBrk="0" hangingPunct="0">
                        <a:lnSpc>
                          <a:spcPct val="100000"/>
                        </a:lnSpc>
                        <a:spcAft>
                          <a:spcPts val="0"/>
                        </a:spcAft>
                      </a:pPr>
                      <a:endParaRPr kumimoji="1" lang="ja-JP" sz="13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4645824"/>
                  </a:ext>
                </a:extLst>
              </a:tr>
              <a:tr h="1434914">
                <a:tc>
                  <a:txBody>
                    <a:bodyPr/>
                    <a:lstStyle/>
                    <a:p>
                      <a:pPr marL="88900" indent="-88900" algn="l" defTabSz="914400" rtl="0" eaLnBrk="0" fontAlgn="base" latinLnBrk="0" hangingPunct="0">
                        <a:lnSpc>
                          <a:spcPct val="100000"/>
                        </a:lnSpc>
                        <a:spcAft>
                          <a:spcPts val="0"/>
                        </a:spcAft>
                      </a:pPr>
                      <a:r>
                        <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2-4</a:t>
                      </a:r>
                      <a:endParaRPr kumimoji="1" 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tc gridSpan="2">
                  <a:txBody>
                    <a:bodyPr/>
                    <a:lstStyle/>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○計画期間内に借入金を予定している場合、長期修繕計画が借入金の返済が</a:t>
                      </a:r>
                      <a:endParaRPr kumimoji="1" lang="en-US" alt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6213" indent="-176213" algn="l" defTabSz="914400" rtl="0" eaLnBrk="0" fontAlgn="base" latinLnBrk="0" hangingPunct="0">
                        <a:lnSpc>
                          <a:spcPct val="100000"/>
                        </a:lnSpc>
                        <a:spcAft>
                          <a:spcPts val="0"/>
                        </a:spcAft>
                      </a:pPr>
                      <a:r>
                        <a:rPr kumimoji="1" lang="ja-JP" altLang="en-US"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rPr>
                        <a:t>　 完了するまでの計画期間となっていること</a:t>
                      </a:r>
                      <a:endParaRPr kumimoji="1" lang="ja-JP" sz="1300" b="0" u="none" kern="100" dirty="0">
                        <a:solidFill>
                          <a:schemeClr val="dk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tc hMerge="1">
                  <a:txBody>
                    <a:bodyPr/>
                    <a:lstStyle/>
                    <a:p>
                      <a:endParaRPr kumimoji="1" lang="ja-JP" altLang="en-US"/>
                    </a:p>
                  </a:txBody>
                  <a:tcPr/>
                </a:tc>
                <a:tc>
                  <a:txBody>
                    <a:bodyPr/>
                    <a:lstStyle/>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大規模な計画修繕工事実施時の工事費において</a:t>
                      </a:r>
                      <a:endPar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公的金融機関からの借入金がない管理組合の割合</a:t>
                      </a:r>
                      <a:endPar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79.0</a:t>
                      </a: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民間金融機関からの借入金がない管理組合の割合</a:t>
                      </a:r>
                      <a:endPar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79.7</a:t>
                      </a: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修繕積立金が</a:t>
                      </a:r>
                      <a:r>
                        <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100</a:t>
                      </a: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％を占める管理組合の割合</a:t>
                      </a:r>
                      <a:endPar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defTabSz="914400" rtl="0" eaLnBrk="0" fontAlgn="base" latinLnBrk="0" hangingPunct="0">
                        <a:lnSpc>
                          <a:spcPct val="100000"/>
                        </a:lnSpc>
                        <a:spcAft>
                          <a:spcPts val="0"/>
                        </a:spcAft>
                      </a:pP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72.3</a:t>
                      </a:r>
                      <a:r>
                        <a:rPr kumimoji="1" lang="ja-JP" altLang="en-US"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sz="11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0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extLst>
                  <a:ext uri="{0D108BD9-81ED-4DB2-BD59-A6C34878D82A}">
                    <a16:rowId xmlns:a16="http://schemas.microsoft.com/office/drawing/2014/main" val="1573014389"/>
                  </a:ext>
                </a:extLst>
              </a:tr>
            </a:tbl>
          </a:graphicData>
        </a:graphic>
      </p:graphicFrame>
      <p:sp>
        <p:nvSpPr>
          <p:cNvPr id="3" name="タイトル 2"/>
          <p:cNvSpPr>
            <a:spLocks noGrp="1"/>
          </p:cNvSpPr>
          <p:nvPr>
            <p:ph type="title"/>
          </p:nvPr>
        </p:nvSpPr>
        <p:spPr>
          <a:xfrm>
            <a:off x="0" y="72430"/>
            <a:ext cx="9057455" cy="476250"/>
          </a:xfrm>
        </p:spPr>
        <p:txBody>
          <a:bodyPr/>
          <a:lstStyle/>
          <a:p>
            <a:r>
              <a:rPr lang="ja-JP" altLang="en-US" sz="2800" dirty="0"/>
              <a:t>管理計画の認定基準 （素案）　② 管理に係る資金計画</a:t>
            </a:r>
            <a:endParaRPr kumimoji="1" lang="ja-JP" altLang="en-US" sz="1600" dirty="0"/>
          </a:p>
        </p:txBody>
      </p:sp>
      <p:sp>
        <p:nvSpPr>
          <p:cNvPr id="9" name="テキスト ボックス 8"/>
          <p:cNvSpPr txBox="1"/>
          <p:nvPr/>
        </p:nvSpPr>
        <p:spPr>
          <a:xfrm>
            <a:off x="8481392" y="675096"/>
            <a:ext cx="1424608" cy="230832"/>
          </a:xfrm>
          <a:prstGeom prst="rect">
            <a:avLst/>
          </a:prstGeom>
          <a:noFill/>
        </p:spPr>
        <p:txBody>
          <a:bodyPr wrap="square" rtlCol="0">
            <a:spAutoFit/>
          </a:bodyPr>
          <a:lstStyle/>
          <a:p>
            <a:pPr algn="r"/>
            <a:r>
              <a:rPr lang="en-US" altLang="ja-JP" sz="9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900" dirty="0">
                <a:solidFill>
                  <a:schemeClr val="tx1">
                    <a:lumMod val="50000"/>
                    <a:lumOff val="50000"/>
                  </a:schemeClr>
                </a:solidFill>
                <a:latin typeface="Meiryo UI" panose="020B0604030504040204" pitchFamily="50" charset="-128"/>
                <a:ea typeface="Meiryo UI" panose="020B0604030504040204" pitchFamily="50" charset="-128"/>
              </a:rPr>
              <a:t>法</a:t>
            </a:r>
            <a:r>
              <a:rPr lang="ja-JP" altLang="en-US" sz="900">
                <a:solidFill>
                  <a:schemeClr val="tx1">
                    <a:lumMod val="50000"/>
                    <a:lumOff val="50000"/>
                  </a:schemeClr>
                </a:solidFill>
                <a:latin typeface="Meiryo UI" panose="020B0604030504040204" pitchFamily="50" charset="-128"/>
                <a:ea typeface="Meiryo UI" panose="020B0604030504040204" pitchFamily="50" charset="-128"/>
              </a:rPr>
              <a:t>５条の４関係</a:t>
            </a:r>
            <a:r>
              <a:rPr lang="en-US" altLang="ja-JP" sz="900" dirty="0">
                <a:solidFill>
                  <a:schemeClr val="tx1">
                    <a:lumMod val="50000"/>
                    <a:lumOff val="50000"/>
                  </a:schemeClr>
                </a:solidFill>
                <a:latin typeface="Meiryo UI" panose="020B0604030504040204" pitchFamily="50" charset="-128"/>
                <a:ea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pPr>
              <a:defRPr/>
            </a:pPr>
            <a:fld id="{651FC12D-27C1-4F31-90C9-A93D49E44687}" type="slidenum">
              <a:rPr lang="en-US" altLang="ja-JP" smtClean="0"/>
              <a:pPr>
                <a:defRPr/>
              </a:pPr>
              <a:t>9</a:t>
            </a:fld>
            <a:endParaRPr lang="en-US" altLang="ja-JP" dirty="0"/>
          </a:p>
        </p:txBody>
      </p:sp>
    </p:spTree>
    <p:extLst>
      <p:ext uri="{BB962C8B-B14F-4D97-AF65-F5344CB8AC3E}">
        <p14:creationId xmlns:p14="http://schemas.microsoft.com/office/powerpoint/2010/main" val="698485250"/>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タイトル.pptx" id="{E7498F8A-E358-466F-AF97-A85145EC8708}" vid="{1396C27A-9803-4462-9F31-16E49278FC2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7032</TotalTime>
  <Words>3754</Words>
  <Application>Microsoft Office PowerPoint</Application>
  <PresentationFormat>A4 210 x 297 mm</PresentationFormat>
  <Paragraphs>371</Paragraphs>
  <Slides>12</Slides>
  <Notes>11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12</vt:i4>
      </vt:variant>
    </vt:vector>
  </HeadingPairs>
  <TitlesOfParts>
    <vt:vector size="22" baseType="lpstr">
      <vt:lpstr>HGP創英角ｺﾞｼｯｸUB</vt:lpstr>
      <vt:lpstr>Meiryo UI</vt:lpstr>
      <vt:lpstr>ＭＳ Ｐゴシック</vt:lpstr>
      <vt:lpstr>ＭＳ ゴシック</vt:lpstr>
      <vt:lpstr>メイリオ</vt:lpstr>
      <vt:lpstr>Arial</vt:lpstr>
      <vt:lpstr>Calibri</vt:lpstr>
      <vt:lpstr>Times New Roman</vt:lpstr>
      <vt:lpstr>Wingdings</vt:lpstr>
      <vt:lpstr>標準デザイン</vt:lpstr>
      <vt:lpstr>マンション管理適正化法の 改正概要</vt:lpstr>
      <vt:lpstr>マンションの管理の適正化の推進に関する法律及びマンションの建替え等の円滑化に関する法律の一部を改正する法律</vt:lpstr>
      <vt:lpstr>マンション管理適正化法の改正概要</vt:lpstr>
      <vt:lpstr>マンション管理の新制度の施行に関する検討会</vt:lpstr>
      <vt:lpstr>基本方針の概要 （案）</vt:lpstr>
      <vt:lpstr>管理計画の認定制度 （イメージ）</vt:lpstr>
      <vt:lpstr>管理計画の記載事項　</vt:lpstr>
      <vt:lpstr>管理計画の認定基準 （素案）　① 修繕その他の管理の方法 </vt:lpstr>
      <vt:lpstr>管理計画の認定基準 （素案）　② 管理に係る資金計画</vt:lpstr>
      <vt:lpstr>管理計画の認定基準 （素案）　② 管理に係る資金計画 （続）</vt:lpstr>
      <vt:lpstr>管理計画の認定基準 （素案）　③ 管理組合の運営状況</vt:lpstr>
      <vt:lpstr>マンション管理に関する無料相談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マンションの管理の適正化・再生の円滑化について ～マンション管理適正化法・マンション建替円滑化法の改正について～</dc:title>
  <dc:creator>ㅤ</dc:creator>
  <cp:lastModifiedBy>高橋 祥直</cp:lastModifiedBy>
  <cp:revision>311</cp:revision>
  <cp:lastPrinted>2020-10-09T06:51:05Z</cp:lastPrinted>
  <dcterms:created xsi:type="dcterms:W3CDTF">2020-09-01T13:10:30Z</dcterms:created>
  <dcterms:modified xsi:type="dcterms:W3CDTF">2021-02-04T00:25:32Z</dcterms:modified>
</cp:coreProperties>
</file>