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84" r:id="rId2"/>
    <p:sldId id="421" r:id="rId3"/>
    <p:sldId id="422" r:id="rId4"/>
    <p:sldId id="423" r:id="rId5"/>
    <p:sldId id="424" r:id="rId6"/>
    <p:sldId id="425" r:id="rId7"/>
    <p:sldId id="430" r:id="rId8"/>
    <p:sldId id="427" r:id="rId9"/>
    <p:sldId id="428" r:id="rId10"/>
    <p:sldId id="431" r:id="rId11"/>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FFEAD5"/>
    <a:srgbClr val="FC8004"/>
    <a:srgbClr val="FFFF99"/>
    <a:srgbClr val="FFCC66"/>
    <a:srgbClr val="0066CC"/>
    <a:srgbClr val="CCFFFF"/>
    <a:srgbClr val="66FFFF"/>
    <a:srgbClr val="FFFFCC"/>
    <a:srgbClr val="7575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60" autoAdjust="0"/>
  </p:normalViewPr>
  <p:slideViewPr>
    <p:cSldViewPr>
      <p:cViewPr>
        <p:scale>
          <a:sx n="75" d="100"/>
          <a:sy n="75" d="100"/>
        </p:scale>
        <p:origin x="884" y="72"/>
      </p:cViewPr>
      <p:guideLst>
        <p:guide orient="horz" pos="2160"/>
        <p:guide pos="312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橋 祥直" userId="2591c183c7d73d46" providerId="LiveId" clId="{E6B8DBAD-DA17-435C-B4FF-D31EBD38D6AE}"/>
    <pc:docChg chg="undo custSel modSld">
      <pc:chgData name="高橋 祥直" userId="2591c183c7d73d46" providerId="LiveId" clId="{E6B8DBAD-DA17-435C-B4FF-D31EBD38D6AE}" dt="2021-02-04T00:24:47.072" v="24" actId="478"/>
      <pc:docMkLst>
        <pc:docMk/>
      </pc:docMkLst>
      <pc:sldChg chg="addSp delSp modSp mod">
        <pc:chgData name="高橋 祥直" userId="2591c183c7d73d46" providerId="LiveId" clId="{E6B8DBAD-DA17-435C-B4FF-D31EBD38D6AE}" dt="2021-02-04T00:24:47.072" v="24" actId="478"/>
        <pc:sldMkLst>
          <pc:docMk/>
          <pc:sldMk cId="2950768594" sldId="421"/>
        </pc:sldMkLst>
        <pc:spChg chg="add del mod topLvl">
          <ac:chgData name="高橋 祥直" userId="2591c183c7d73d46" providerId="LiveId" clId="{E6B8DBAD-DA17-435C-B4FF-D31EBD38D6AE}" dt="2021-02-04T00:24:06.879" v="20" actId="164"/>
          <ac:spMkLst>
            <pc:docMk/>
            <pc:sldMk cId="2950768594" sldId="421"/>
            <ac:spMk id="274" creationId="{0AB2EBE5-1337-4892-8C42-7F55BC7A7625}"/>
          </ac:spMkLst>
        </pc:spChg>
        <pc:spChg chg="add del mod topLvl">
          <ac:chgData name="高橋 祥直" userId="2591c183c7d73d46" providerId="LiveId" clId="{E6B8DBAD-DA17-435C-B4FF-D31EBD38D6AE}" dt="2021-02-04T00:24:06.879" v="20" actId="164"/>
          <ac:spMkLst>
            <pc:docMk/>
            <pc:sldMk cId="2950768594" sldId="421"/>
            <ac:spMk id="275" creationId="{06D425C2-5960-4E1C-9A2B-A7346B638BF2}"/>
          </ac:spMkLst>
        </pc:spChg>
        <pc:spChg chg="mod topLvl">
          <ac:chgData name="高橋 祥直" userId="2591c183c7d73d46" providerId="LiveId" clId="{E6B8DBAD-DA17-435C-B4FF-D31EBD38D6AE}" dt="2021-02-04T00:24:06.879" v="20" actId="164"/>
          <ac:spMkLst>
            <pc:docMk/>
            <pc:sldMk cId="2950768594" sldId="421"/>
            <ac:spMk id="276" creationId="{78DF65A0-8DC0-4376-A6FE-DBC4C2E306D7}"/>
          </ac:spMkLst>
        </pc:spChg>
        <pc:spChg chg="mod topLvl">
          <ac:chgData name="高橋 祥直" userId="2591c183c7d73d46" providerId="LiveId" clId="{E6B8DBAD-DA17-435C-B4FF-D31EBD38D6AE}" dt="2021-02-04T00:24:06.879" v="20" actId="164"/>
          <ac:spMkLst>
            <pc:docMk/>
            <pc:sldMk cId="2950768594" sldId="421"/>
            <ac:spMk id="277" creationId="{DC9C619A-5158-4761-A771-09335B51BA5F}"/>
          </ac:spMkLst>
        </pc:spChg>
        <pc:spChg chg="add del mod topLvl">
          <ac:chgData name="高橋 祥直" userId="2591c183c7d73d46" providerId="LiveId" clId="{E6B8DBAD-DA17-435C-B4FF-D31EBD38D6AE}" dt="2021-02-04T00:24:06.879" v="20" actId="164"/>
          <ac:spMkLst>
            <pc:docMk/>
            <pc:sldMk cId="2950768594" sldId="421"/>
            <ac:spMk id="278" creationId="{CAA0DEA6-405F-482A-9E67-501310A8FBB7}"/>
          </ac:spMkLst>
        </pc:spChg>
        <pc:spChg chg="mod topLvl">
          <ac:chgData name="高橋 祥直" userId="2591c183c7d73d46" providerId="LiveId" clId="{E6B8DBAD-DA17-435C-B4FF-D31EBD38D6AE}" dt="2021-02-04T00:24:06.879" v="20" actId="164"/>
          <ac:spMkLst>
            <pc:docMk/>
            <pc:sldMk cId="2950768594" sldId="421"/>
            <ac:spMk id="279" creationId="{72DF1BB2-866C-4A21-BA1C-229060987DA0}"/>
          </ac:spMkLst>
        </pc:spChg>
        <pc:spChg chg="mod">
          <ac:chgData name="高橋 祥直" userId="2591c183c7d73d46" providerId="LiveId" clId="{E6B8DBAD-DA17-435C-B4FF-D31EBD38D6AE}" dt="2021-02-04T00:20:30.166" v="4"/>
          <ac:spMkLst>
            <pc:docMk/>
            <pc:sldMk cId="2950768594" sldId="421"/>
            <ac:spMk id="282" creationId="{501FDA8F-C5F7-4D34-AB0A-411629FBC508}"/>
          </ac:spMkLst>
        </pc:spChg>
        <pc:spChg chg="mod">
          <ac:chgData name="高橋 祥直" userId="2591c183c7d73d46" providerId="LiveId" clId="{E6B8DBAD-DA17-435C-B4FF-D31EBD38D6AE}" dt="2021-02-04T00:20:30.166" v="4"/>
          <ac:spMkLst>
            <pc:docMk/>
            <pc:sldMk cId="2950768594" sldId="421"/>
            <ac:spMk id="283" creationId="{178215FE-32DC-4156-B62F-B84FB70B9408}"/>
          </ac:spMkLst>
        </pc:spChg>
        <pc:spChg chg="mod">
          <ac:chgData name="高橋 祥直" userId="2591c183c7d73d46" providerId="LiveId" clId="{E6B8DBAD-DA17-435C-B4FF-D31EBD38D6AE}" dt="2021-02-04T00:20:30.166" v="4"/>
          <ac:spMkLst>
            <pc:docMk/>
            <pc:sldMk cId="2950768594" sldId="421"/>
            <ac:spMk id="284" creationId="{7DBF859C-8197-4703-A9A6-024C404BD6ED}"/>
          </ac:spMkLst>
        </pc:spChg>
        <pc:spChg chg="mod">
          <ac:chgData name="高橋 祥直" userId="2591c183c7d73d46" providerId="LiveId" clId="{E6B8DBAD-DA17-435C-B4FF-D31EBD38D6AE}" dt="2021-02-04T00:20:30.166" v="4"/>
          <ac:spMkLst>
            <pc:docMk/>
            <pc:sldMk cId="2950768594" sldId="421"/>
            <ac:spMk id="285" creationId="{FFB2F9A3-62A4-4D3B-A938-EE841D56A09E}"/>
          </ac:spMkLst>
        </pc:spChg>
        <pc:spChg chg="mod">
          <ac:chgData name="高橋 祥直" userId="2591c183c7d73d46" providerId="LiveId" clId="{E6B8DBAD-DA17-435C-B4FF-D31EBD38D6AE}" dt="2021-02-04T00:20:30.166" v="4"/>
          <ac:spMkLst>
            <pc:docMk/>
            <pc:sldMk cId="2950768594" sldId="421"/>
            <ac:spMk id="286" creationId="{5E702AB7-D550-45FA-A469-C095FB1F4A9E}"/>
          </ac:spMkLst>
        </pc:spChg>
        <pc:spChg chg="mod">
          <ac:chgData name="高橋 祥直" userId="2591c183c7d73d46" providerId="LiveId" clId="{E6B8DBAD-DA17-435C-B4FF-D31EBD38D6AE}" dt="2021-02-04T00:20:30.166" v="4"/>
          <ac:spMkLst>
            <pc:docMk/>
            <pc:sldMk cId="2950768594" sldId="421"/>
            <ac:spMk id="287" creationId="{9C4440AA-339B-407F-80E3-07E74A2F1FF6}"/>
          </ac:spMkLst>
        </pc:spChg>
        <pc:grpChg chg="del mod">
          <ac:chgData name="高橋 祥直" userId="2591c183c7d73d46" providerId="LiveId" clId="{E6B8DBAD-DA17-435C-B4FF-D31EBD38D6AE}" dt="2021-02-04T00:20:20.981" v="3" actId="478"/>
          <ac:grpSpMkLst>
            <pc:docMk/>
            <pc:sldMk cId="2950768594" sldId="421"/>
            <ac:grpSpMk id="10" creationId="{00000000-0000-0000-0000-000000000000}"/>
          </ac:grpSpMkLst>
        </pc:grpChg>
        <pc:grpChg chg="add mod ord">
          <ac:chgData name="高橋 祥直" userId="2591c183c7d73d46" providerId="LiveId" clId="{E6B8DBAD-DA17-435C-B4FF-D31EBD38D6AE}" dt="2021-02-04T00:24:40.059" v="23" actId="164"/>
          <ac:grpSpMkLst>
            <pc:docMk/>
            <pc:sldMk cId="2950768594" sldId="421"/>
            <ac:grpSpMk id="11" creationId="{B5816229-E7B4-40E2-8E4B-D7240341909E}"/>
          </ac:grpSpMkLst>
        </pc:grpChg>
        <pc:grpChg chg="add mod">
          <ac:chgData name="高橋 祥直" userId="2591c183c7d73d46" providerId="LiveId" clId="{E6B8DBAD-DA17-435C-B4FF-D31EBD38D6AE}" dt="2021-02-04T00:24:40.059" v="23" actId="164"/>
          <ac:grpSpMkLst>
            <pc:docMk/>
            <pc:sldMk cId="2950768594" sldId="421"/>
            <ac:grpSpMk id="12" creationId="{37C907A0-FE95-45F3-83BC-9D9D3223CB5C}"/>
          </ac:grpSpMkLst>
        </pc:grpChg>
        <pc:grpChg chg="add del mod">
          <ac:chgData name="高橋 祥直" userId="2591c183c7d73d46" providerId="LiveId" clId="{E6B8DBAD-DA17-435C-B4FF-D31EBD38D6AE}" dt="2021-02-04T00:22:41.144" v="13" actId="165"/>
          <ac:grpSpMkLst>
            <pc:docMk/>
            <pc:sldMk cId="2950768594" sldId="421"/>
            <ac:grpSpMk id="266" creationId="{7904F7DE-684F-4861-91E6-FBBF5DECFCF5}"/>
          </ac:grpSpMkLst>
        </pc:grpChg>
        <pc:grpChg chg="add del mod">
          <ac:chgData name="高橋 祥直" userId="2591c183c7d73d46" providerId="LiveId" clId="{E6B8DBAD-DA17-435C-B4FF-D31EBD38D6AE}" dt="2021-02-04T00:24:47.072" v="24" actId="478"/>
          <ac:grpSpMkLst>
            <pc:docMk/>
            <pc:sldMk cId="2950768594" sldId="421"/>
            <ac:grpSpMk id="280" creationId="{8CED3A3C-2F74-4402-9A6D-1FA9767796E7}"/>
          </ac:grpSpMkLst>
        </pc:grpChg>
        <pc:graphicFrameChg chg="del mod topLvl">
          <ac:chgData name="高橋 祥直" userId="2591c183c7d73d46" providerId="LiveId" clId="{E6B8DBAD-DA17-435C-B4FF-D31EBD38D6AE}" dt="2021-02-04T00:23:52.608" v="19" actId="478"/>
          <ac:graphicFrameMkLst>
            <pc:docMk/>
            <pc:sldMk cId="2950768594" sldId="421"/>
            <ac:graphicFrameMk id="273" creationId="{807C69EB-2405-44E0-8353-024E91BA168F}"/>
          </ac:graphicFrameMkLst>
        </pc:graphicFrameChg>
        <pc:graphicFrameChg chg="mod">
          <ac:chgData name="高橋 祥直" userId="2591c183c7d73d46" providerId="LiveId" clId="{E6B8DBAD-DA17-435C-B4FF-D31EBD38D6AE}" dt="2021-02-04T00:20:30.166" v="4"/>
          <ac:graphicFrameMkLst>
            <pc:docMk/>
            <pc:sldMk cId="2950768594" sldId="421"/>
            <ac:graphicFrameMk id="281" creationId="{C078B766-9256-43AF-8625-39293C553C64}"/>
          </ac:graphicFrameMkLst>
        </pc:graphicFrameChg>
        <pc:picChg chg="add mod">
          <ac:chgData name="高橋 祥直" userId="2591c183c7d73d46" providerId="LiveId" clId="{E6B8DBAD-DA17-435C-B4FF-D31EBD38D6AE}" dt="2021-02-04T00:24:40.059" v="23" actId="164"/>
          <ac:picMkLst>
            <pc:docMk/>
            <pc:sldMk cId="2950768594" sldId="421"/>
            <ac:picMk id="5" creationId="{223F4D2F-C368-4C30-9E85-763E5F87455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2021/2/4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2021/2/4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1</a:t>
            </a:fld>
            <a:endParaRPr kumimoji="1" lang="ja-JP" altLang="en-US"/>
          </a:p>
        </p:txBody>
      </p:sp>
    </p:spTree>
    <p:extLst>
      <p:ext uri="{BB962C8B-B14F-4D97-AF65-F5344CB8AC3E}">
        <p14:creationId xmlns:p14="http://schemas.microsoft.com/office/powerpoint/2010/main" val="581283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432784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3</a:t>
            </a:fld>
            <a:endParaRPr kumimoji="1" lang="ja-JP" altLang="en-US"/>
          </a:p>
        </p:txBody>
      </p:sp>
    </p:spTree>
    <p:extLst>
      <p:ext uri="{BB962C8B-B14F-4D97-AF65-F5344CB8AC3E}">
        <p14:creationId xmlns:p14="http://schemas.microsoft.com/office/powerpoint/2010/main" val="181197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4</a:t>
            </a:fld>
            <a:endParaRPr kumimoji="1" lang="ja-JP" altLang="en-US"/>
          </a:p>
        </p:txBody>
      </p:sp>
    </p:spTree>
    <p:extLst>
      <p:ext uri="{BB962C8B-B14F-4D97-AF65-F5344CB8AC3E}">
        <p14:creationId xmlns:p14="http://schemas.microsoft.com/office/powerpoint/2010/main" val="31685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5</a:t>
            </a:fld>
            <a:endParaRPr kumimoji="1" lang="ja-JP" altLang="en-US"/>
          </a:p>
        </p:txBody>
      </p:sp>
    </p:spTree>
    <p:extLst>
      <p:ext uri="{BB962C8B-B14F-4D97-AF65-F5344CB8AC3E}">
        <p14:creationId xmlns:p14="http://schemas.microsoft.com/office/powerpoint/2010/main" val="1019044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6</a:t>
            </a:fld>
            <a:endParaRPr kumimoji="1" lang="ja-JP" altLang="en-US"/>
          </a:p>
        </p:txBody>
      </p:sp>
    </p:spTree>
    <p:extLst>
      <p:ext uri="{BB962C8B-B14F-4D97-AF65-F5344CB8AC3E}">
        <p14:creationId xmlns:p14="http://schemas.microsoft.com/office/powerpoint/2010/main" val="423207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7</a:t>
            </a:fld>
            <a:endParaRPr kumimoji="1" lang="ja-JP" altLang="en-US"/>
          </a:p>
        </p:txBody>
      </p:sp>
    </p:spTree>
    <p:extLst>
      <p:ext uri="{BB962C8B-B14F-4D97-AF65-F5344CB8AC3E}">
        <p14:creationId xmlns:p14="http://schemas.microsoft.com/office/powerpoint/2010/main" val="2850499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80975">
              <a:spcBef>
                <a:spcPts val="0"/>
              </a:spcBef>
              <a:spcAft>
                <a:spcPts val="600"/>
              </a:spcAft>
            </a:pP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8</a:t>
            </a:fld>
            <a:endParaRPr kumimoji="1" lang="ja-JP" altLang="en-US"/>
          </a:p>
        </p:txBody>
      </p:sp>
    </p:spTree>
    <p:extLst>
      <p:ext uri="{BB962C8B-B14F-4D97-AF65-F5344CB8AC3E}">
        <p14:creationId xmlns:p14="http://schemas.microsoft.com/office/powerpoint/2010/main" val="1571230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C75C97-5DEC-465A-942A-ECFBEE6DB4E1}" type="slidenum">
              <a:rPr kumimoji="1" lang="ja-JP" altLang="en-US" smtClean="0"/>
              <a:t>9</a:t>
            </a:fld>
            <a:endParaRPr kumimoji="1" lang="ja-JP" altLang="en-US"/>
          </a:p>
        </p:txBody>
      </p:sp>
    </p:spTree>
    <p:extLst>
      <p:ext uri="{BB962C8B-B14F-4D97-AF65-F5344CB8AC3E}">
        <p14:creationId xmlns:p14="http://schemas.microsoft.com/office/powerpoint/2010/main" val="1309834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8"/>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 y="6051553"/>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6524627"/>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754187" y="332657"/>
            <a:ext cx="8151813" cy="2951883"/>
          </a:xfrm>
        </p:spPr>
        <p:txBody>
          <a:bodyPr anchor="b"/>
          <a:lstStyle>
            <a:lvl1pPr>
              <a:defRPr sz="4000">
                <a:latin typeface="+mj-ea"/>
                <a:ea typeface="+mj-ea"/>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754188" y="5172327"/>
            <a:ext cx="7957341" cy="1353017"/>
          </a:xfrm>
          <a:prstGeom prst="rect">
            <a:avLst/>
          </a:prstGeom>
        </p:spPr>
        <p:txBody>
          <a:bodyPr/>
          <a:lstStyle>
            <a:lvl1pPr marL="0" indent="0" algn="r">
              <a:buFontTx/>
              <a:buNone/>
              <a:defRPr sz="2800">
                <a:latin typeface="+mj-ea"/>
                <a:ea typeface="+mj-ea"/>
              </a:defRPr>
            </a:lvl1pPr>
          </a:lstStyle>
          <a:p>
            <a:r>
              <a:rPr lang="ja-JP" altLang="en-US" dirty="0"/>
              <a:t>マスター サブタイトルの書式設定</a:t>
            </a:r>
          </a:p>
        </p:txBody>
      </p:sp>
    </p:spTree>
    <p:extLst>
      <p:ext uri="{BB962C8B-B14F-4D97-AF65-F5344CB8AC3E}">
        <p14:creationId xmlns:p14="http://schemas.microsoft.com/office/powerpoint/2010/main" val="187420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grpSp>
        <p:nvGrpSpPr>
          <p:cNvPr id="513" name="グループ化 512"/>
          <p:cNvGrpSpPr/>
          <p:nvPr userDrawn="1"/>
        </p:nvGrpSpPr>
        <p:grpSpPr>
          <a:xfrm>
            <a:off x="0" y="51834"/>
            <a:ext cx="9906000" cy="593431"/>
            <a:chOff x="0" y="51834"/>
            <a:chExt cx="9906000" cy="593431"/>
          </a:xfrm>
        </p:grpSpPr>
        <p:sp>
          <p:nvSpPr>
            <p:cNvPr id="515" name="正方形/長方形 514"/>
            <p:cNvSpPr/>
            <p:nvPr userDrawn="1"/>
          </p:nvSpPr>
          <p:spPr>
            <a:xfrm>
              <a:off x="0" y="380276"/>
              <a:ext cx="9906000" cy="145639"/>
            </a:xfrm>
            <a:prstGeom prst="rect">
              <a:avLst/>
            </a:prstGeom>
            <a:solidFill>
              <a:schemeClr val="bg1">
                <a:lumMod val="95000"/>
              </a:schemeClr>
            </a:solidFill>
            <a:ln w="3175" cap="sq">
              <a:solidFill>
                <a:schemeClr val="bg1">
                  <a:lumMod val="9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6" name="グループ化 515"/>
            <p:cNvGrpSpPr/>
            <p:nvPr userDrawn="1"/>
          </p:nvGrpSpPr>
          <p:grpSpPr>
            <a:xfrm>
              <a:off x="9590454" y="51834"/>
              <a:ext cx="238043" cy="506370"/>
              <a:chOff x="9628550" y="116633"/>
              <a:chExt cx="238043" cy="506370"/>
            </a:xfrm>
          </p:grpSpPr>
          <p:sp>
            <p:nvSpPr>
              <p:cNvPr id="562" name="角丸四角形 561"/>
              <p:cNvSpPr/>
              <p:nvPr userDrawn="1"/>
            </p:nvSpPr>
            <p:spPr>
              <a:xfrm>
                <a:off x="9628550" y="116633"/>
                <a:ext cx="238043" cy="506370"/>
              </a:xfrm>
              <a:prstGeom prst="roundRect">
                <a:avLst>
                  <a:gd name="adj" fmla="val 7966"/>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63" name="グループ化 562"/>
              <p:cNvGrpSpPr/>
              <p:nvPr userDrawn="1"/>
            </p:nvGrpSpPr>
            <p:grpSpPr>
              <a:xfrm>
                <a:off x="9736769" y="538970"/>
                <a:ext cx="126480" cy="31531"/>
                <a:chOff x="9736769" y="500482"/>
                <a:chExt cx="126480" cy="31531"/>
              </a:xfrm>
            </p:grpSpPr>
            <p:grpSp>
              <p:nvGrpSpPr>
                <p:cNvPr id="671" name="グループ化 670"/>
                <p:cNvGrpSpPr/>
                <p:nvPr userDrawn="1"/>
              </p:nvGrpSpPr>
              <p:grpSpPr>
                <a:xfrm>
                  <a:off x="9736769" y="500482"/>
                  <a:ext cx="126480" cy="13880"/>
                  <a:chOff x="9732588" y="596100"/>
                  <a:chExt cx="126480" cy="24588"/>
                </a:xfrm>
              </p:grpSpPr>
              <p:sp>
                <p:nvSpPr>
                  <p:cNvPr id="673" name="正方形/長方形 672"/>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4" name="正方形/長方形 67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72" name="正方形/長方形 671"/>
                <p:cNvSpPr/>
                <p:nvPr userDrawn="1"/>
              </p:nvSpPr>
              <p:spPr>
                <a:xfrm>
                  <a:off x="9771115" y="51813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4" name="グループ化 563"/>
              <p:cNvGrpSpPr/>
              <p:nvPr userDrawn="1"/>
            </p:nvGrpSpPr>
            <p:grpSpPr>
              <a:xfrm>
                <a:off x="9702418" y="462778"/>
                <a:ext cx="160831" cy="65051"/>
                <a:chOff x="9702418" y="500482"/>
                <a:chExt cx="160831" cy="65051"/>
              </a:xfrm>
            </p:grpSpPr>
            <p:grpSp>
              <p:nvGrpSpPr>
                <p:cNvPr id="657" name="グループ化 656"/>
                <p:cNvGrpSpPr/>
                <p:nvPr userDrawn="1"/>
              </p:nvGrpSpPr>
              <p:grpSpPr>
                <a:xfrm>
                  <a:off x="9771115" y="534800"/>
                  <a:ext cx="92134" cy="13880"/>
                  <a:chOff x="9766934" y="596100"/>
                  <a:chExt cx="92134" cy="24588"/>
                </a:xfrm>
              </p:grpSpPr>
              <p:sp>
                <p:nvSpPr>
                  <p:cNvPr id="669" name="正方形/長方形 668"/>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0" name="正方形/長方形 66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58" name="グループ化 657"/>
                <p:cNvGrpSpPr/>
                <p:nvPr userDrawn="1"/>
              </p:nvGrpSpPr>
              <p:grpSpPr>
                <a:xfrm>
                  <a:off x="9736769" y="551653"/>
                  <a:ext cx="93481" cy="13880"/>
                  <a:chOff x="9732588" y="596100"/>
                  <a:chExt cx="93481" cy="24588"/>
                </a:xfrm>
              </p:grpSpPr>
              <p:sp>
                <p:nvSpPr>
                  <p:cNvPr id="667" name="正方形/長方形 66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8" name="正方形/長方形 66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59" name="グループ化 658"/>
                <p:cNvGrpSpPr/>
                <p:nvPr userDrawn="1"/>
              </p:nvGrpSpPr>
              <p:grpSpPr>
                <a:xfrm>
                  <a:off x="9771115" y="500482"/>
                  <a:ext cx="92134" cy="13880"/>
                  <a:chOff x="9766934" y="596100"/>
                  <a:chExt cx="92134" cy="24588"/>
                </a:xfrm>
              </p:grpSpPr>
              <p:sp>
                <p:nvSpPr>
                  <p:cNvPr id="664" name="正方形/長方形 66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5" name="正方形/長方形 66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6" name="正方形/長方形 66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0" name="グループ化 659"/>
                <p:cNvGrpSpPr/>
                <p:nvPr userDrawn="1"/>
              </p:nvGrpSpPr>
              <p:grpSpPr>
                <a:xfrm>
                  <a:off x="9702418" y="518133"/>
                  <a:ext cx="127832" cy="13880"/>
                  <a:chOff x="9698237" y="596100"/>
                  <a:chExt cx="127832" cy="24588"/>
                </a:xfrm>
              </p:grpSpPr>
              <p:sp>
                <p:nvSpPr>
                  <p:cNvPr id="661" name="正方形/長方形 66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2" name="正方形/長方形 66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3" name="正方形/長方形 66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5" name="グループ化 564"/>
              <p:cNvGrpSpPr/>
              <p:nvPr userDrawn="1"/>
            </p:nvGrpSpPr>
            <p:grpSpPr>
              <a:xfrm>
                <a:off x="9702418" y="387233"/>
                <a:ext cx="160831" cy="65051"/>
                <a:chOff x="9702418" y="500482"/>
                <a:chExt cx="160831" cy="65051"/>
              </a:xfrm>
            </p:grpSpPr>
            <p:grpSp>
              <p:nvGrpSpPr>
                <p:cNvPr id="643" name="グループ化 642"/>
                <p:cNvGrpSpPr/>
                <p:nvPr userDrawn="1"/>
              </p:nvGrpSpPr>
              <p:grpSpPr>
                <a:xfrm>
                  <a:off x="9702418" y="534800"/>
                  <a:ext cx="160831" cy="13880"/>
                  <a:chOff x="9698237" y="596100"/>
                  <a:chExt cx="160831" cy="24588"/>
                </a:xfrm>
              </p:grpSpPr>
              <p:sp>
                <p:nvSpPr>
                  <p:cNvPr id="653" name="正方形/長方形 652"/>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4" name="正方形/長方形 653"/>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5" name="正方形/長方形 65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6" name="正方形/長方形 65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4" name="正方形/長方形 643"/>
                <p:cNvSpPr/>
                <p:nvPr userDrawn="1"/>
              </p:nvSpPr>
              <p:spPr>
                <a:xfrm>
                  <a:off x="9771115" y="55165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45" name="グループ化 644"/>
                <p:cNvGrpSpPr/>
                <p:nvPr userDrawn="1"/>
              </p:nvGrpSpPr>
              <p:grpSpPr>
                <a:xfrm>
                  <a:off x="9736769" y="500482"/>
                  <a:ext cx="126480" cy="13880"/>
                  <a:chOff x="9732588" y="596100"/>
                  <a:chExt cx="126480" cy="24588"/>
                </a:xfrm>
              </p:grpSpPr>
              <p:sp>
                <p:nvSpPr>
                  <p:cNvPr id="650" name="正方形/長方形 64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1" name="正方形/長方形 65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2" name="正方形/長方形 65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46" name="グループ化 645"/>
                <p:cNvGrpSpPr/>
                <p:nvPr userDrawn="1"/>
              </p:nvGrpSpPr>
              <p:grpSpPr>
                <a:xfrm>
                  <a:off x="9702418" y="518133"/>
                  <a:ext cx="127832" cy="13880"/>
                  <a:chOff x="9698237" y="596100"/>
                  <a:chExt cx="127832" cy="24588"/>
                </a:xfrm>
              </p:grpSpPr>
              <p:sp>
                <p:nvSpPr>
                  <p:cNvPr id="647" name="正方形/長方形 646"/>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8" name="正方形/長方形 64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9" name="正方形/長方形 64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6" name="グループ化 565"/>
              <p:cNvGrpSpPr/>
              <p:nvPr userDrawn="1"/>
            </p:nvGrpSpPr>
            <p:grpSpPr>
              <a:xfrm>
                <a:off x="9702418" y="311041"/>
                <a:ext cx="160831" cy="65051"/>
                <a:chOff x="9702418" y="500482"/>
                <a:chExt cx="160831" cy="65051"/>
              </a:xfrm>
            </p:grpSpPr>
            <p:grpSp>
              <p:nvGrpSpPr>
                <p:cNvPr id="627" name="グループ化 626"/>
                <p:cNvGrpSpPr/>
                <p:nvPr userDrawn="1"/>
              </p:nvGrpSpPr>
              <p:grpSpPr>
                <a:xfrm>
                  <a:off x="9702418" y="534800"/>
                  <a:ext cx="127832" cy="13880"/>
                  <a:chOff x="9698237" y="596100"/>
                  <a:chExt cx="127832" cy="24588"/>
                </a:xfrm>
              </p:grpSpPr>
              <p:sp>
                <p:nvSpPr>
                  <p:cNvPr id="640" name="正方形/長方形 639"/>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1" name="正方形/長方形 640"/>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2" name="正方形/長方形 641"/>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28" name="グループ化 627"/>
                <p:cNvGrpSpPr/>
                <p:nvPr userDrawn="1"/>
              </p:nvGrpSpPr>
              <p:grpSpPr>
                <a:xfrm>
                  <a:off x="9702418" y="551653"/>
                  <a:ext cx="160831" cy="13880"/>
                  <a:chOff x="9698237" y="596100"/>
                  <a:chExt cx="160831" cy="24588"/>
                </a:xfrm>
              </p:grpSpPr>
              <p:sp>
                <p:nvSpPr>
                  <p:cNvPr id="636" name="正方形/長方形 635"/>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7" name="正方形/長方形 63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8" name="正方形/長方形 637"/>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9" name="正方形/長方形 63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29" name="グループ化 628"/>
                <p:cNvGrpSpPr/>
                <p:nvPr userDrawn="1"/>
              </p:nvGrpSpPr>
              <p:grpSpPr>
                <a:xfrm>
                  <a:off x="9702418" y="500482"/>
                  <a:ext cx="127832" cy="13880"/>
                  <a:chOff x="9698237" y="596100"/>
                  <a:chExt cx="127832" cy="24588"/>
                </a:xfrm>
              </p:grpSpPr>
              <p:sp>
                <p:nvSpPr>
                  <p:cNvPr id="633" name="正方形/長方形 63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4" name="正方形/長方形 633"/>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5" name="正方形/長方形 63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30" name="グループ化 629"/>
                <p:cNvGrpSpPr/>
                <p:nvPr userDrawn="1"/>
              </p:nvGrpSpPr>
              <p:grpSpPr>
                <a:xfrm>
                  <a:off x="9736769" y="518133"/>
                  <a:ext cx="126480" cy="13880"/>
                  <a:chOff x="9732588" y="596100"/>
                  <a:chExt cx="126480" cy="24588"/>
                </a:xfrm>
              </p:grpSpPr>
              <p:sp>
                <p:nvSpPr>
                  <p:cNvPr id="631" name="正方形/長方形 63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2" name="正方形/長方形 63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7" name="グループ化 566"/>
              <p:cNvGrpSpPr/>
              <p:nvPr userDrawn="1"/>
            </p:nvGrpSpPr>
            <p:grpSpPr>
              <a:xfrm>
                <a:off x="9633520" y="236466"/>
                <a:ext cx="229729" cy="65051"/>
                <a:chOff x="9633520" y="500482"/>
                <a:chExt cx="229729" cy="65051"/>
              </a:xfrm>
            </p:grpSpPr>
            <p:grpSp>
              <p:nvGrpSpPr>
                <p:cNvPr id="607" name="グループ化 606"/>
                <p:cNvGrpSpPr/>
                <p:nvPr userDrawn="1"/>
              </p:nvGrpSpPr>
              <p:grpSpPr>
                <a:xfrm>
                  <a:off x="9702418" y="534800"/>
                  <a:ext cx="127832" cy="13880"/>
                  <a:chOff x="9698237" y="596100"/>
                  <a:chExt cx="127832" cy="24588"/>
                </a:xfrm>
              </p:grpSpPr>
              <p:sp>
                <p:nvSpPr>
                  <p:cNvPr id="624" name="正方形/長方形 62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5" name="正方形/長方形 62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6" name="正方形/長方形 62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8" name="グループ化 607"/>
                <p:cNvGrpSpPr/>
                <p:nvPr userDrawn="1"/>
              </p:nvGrpSpPr>
              <p:grpSpPr>
                <a:xfrm>
                  <a:off x="9633520" y="551653"/>
                  <a:ext cx="229729" cy="13880"/>
                  <a:chOff x="9629339" y="596100"/>
                  <a:chExt cx="229729" cy="24588"/>
                </a:xfrm>
              </p:grpSpPr>
              <p:sp>
                <p:nvSpPr>
                  <p:cNvPr id="620" name="正方形/長方形 619"/>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1" name="正方形/長方形 62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2" name="正方形/長方形 62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3" name="正方形/長方形 62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09" name="グループ化 608"/>
                <p:cNvGrpSpPr/>
                <p:nvPr userDrawn="1"/>
              </p:nvGrpSpPr>
              <p:grpSpPr>
                <a:xfrm>
                  <a:off x="9633520" y="500482"/>
                  <a:ext cx="229729" cy="13880"/>
                  <a:chOff x="9629339" y="596100"/>
                  <a:chExt cx="229729" cy="24588"/>
                </a:xfrm>
              </p:grpSpPr>
              <p:sp>
                <p:nvSpPr>
                  <p:cNvPr id="615" name="正方形/長方形 614"/>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6" name="正方形/長方形 61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7" name="正方形/長方形 61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8" name="正方形/長方形 617"/>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9" name="正方形/長方形 61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0" name="グループ化 609"/>
                <p:cNvGrpSpPr/>
                <p:nvPr userDrawn="1"/>
              </p:nvGrpSpPr>
              <p:grpSpPr>
                <a:xfrm>
                  <a:off x="9667872" y="518133"/>
                  <a:ext cx="195377" cy="13880"/>
                  <a:chOff x="9663691" y="596100"/>
                  <a:chExt cx="195377" cy="24588"/>
                </a:xfrm>
              </p:grpSpPr>
              <p:sp>
                <p:nvSpPr>
                  <p:cNvPr id="611" name="正方形/長方形 61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2" name="正方形/長方形 61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3" name="正方形/長方形 612"/>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 name="正方形/長方形 61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8" name="グループ化 567"/>
              <p:cNvGrpSpPr/>
              <p:nvPr userDrawn="1"/>
            </p:nvGrpSpPr>
            <p:grpSpPr>
              <a:xfrm>
                <a:off x="9633520" y="160274"/>
                <a:ext cx="229729" cy="65051"/>
                <a:chOff x="9633520" y="500482"/>
                <a:chExt cx="229729" cy="65051"/>
              </a:xfrm>
            </p:grpSpPr>
            <p:grpSp>
              <p:nvGrpSpPr>
                <p:cNvPr id="586" name="グループ化 585"/>
                <p:cNvGrpSpPr/>
                <p:nvPr userDrawn="1"/>
              </p:nvGrpSpPr>
              <p:grpSpPr>
                <a:xfrm>
                  <a:off x="9633520" y="534800"/>
                  <a:ext cx="229729" cy="13880"/>
                  <a:chOff x="9629339" y="596100"/>
                  <a:chExt cx="229729" cy="24588"/>
                </a:xfrm>
              </p:grpSpPr>
              <p:sp>
                <p:nvSpPr>
                  <p:cNvPr id="603" name="正方形/長方形 602"/>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4" name="正方形/長方形 60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5" name="正方形/長方形 60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6" name="正方形/長方形 60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7" name="グループ化 586"/>
                <p:cNvGrpSpPr/>
                <p:nvPr userDrawn="1"/>
              </p:nvGrpSpPr>
              <p:grpSpPr>
                <a:xfrm>
                  <a:off x="9667872" y="551653"/>
                  <a:ext cx="195377" cy="13880"/>
                  <a:chOff x="9663691" y="596100"/>
                  <a:chExt cx="195377" cy="24588"/>
                </a:xfrm>
              </p:grpSpPr>
              <p:sp>
                <p:nvSpPr>
                  <p:cNvPr id="599" name="正方形/長方形 598"/>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0" name="正方形/長方形 599"/>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1" name="正方形/長方形 600"/>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2" name="正方形/長方形 60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8" name="グループ化 587"/>
                <p:cNvGrpSpPr/>
                <p:nvPr userDrawn="1"/>
              </p:nvGrpSpPr>
              <p:grpSpPr>
                <a:xfrm>
                  <a:off x="9633520" y="500482"/>
                  <a:ext cx="196730" cy="13880"/>
                  <a:chOff x="9629339" y="596100"/>
                  <a:chExt cx="196730" cy="24588"/>
                </a:xfrm>
              </p:grpSpPr>
              <p:sp>
                <p:nvSpPr>
                  <p:cNvPr id="595" name="正方形/長方形 594"/>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6" name="正方形/長方形 59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7" name="正方形/長方形 59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8" name="正方形/長方形 597"/>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9" name="グループ化 588"/>
                <p:cNvGrpSpPr/>
                <p:nvPr userDrawn="1"/>
              </p:nvGrpSpPr>
              <p:grpSpPr>
                <a:xfrm>
                  <a:off x="9667872" y="518133"/>
                  <a:ext cx="195377" cy="13880"/>
                  <a:chOff x="9663691" y="596100"/>
                  <a:chExt cx="195377" cy="24588"/>
                </a:xfrm>
              </p:grpSpPr>
              <p:sp>
                <p:nvSpPr>
                  <p:cNvPr id="590" name="正方形/長方形 58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1" name="正方形/長方形 59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2" name="正方形/長方形 59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3" name="正方形/長方形 592"/>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4" name="正方形/長方形 59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69" name="グループ化 568"/>
              <p:cNvGrpSpPr/>
              <p:nvPr userDrawn="1"/>
            </p:nvGrpSpPr>
            <p:grpSpPr>
              <a:xfrm>
                <a:off x="9658348" y="129324"/>
                <a:ext cx="204901" cy="21220"/>
                <a:chOff x="9658348" y="544313"/>
                <a:chExt cx="204901" cy="21220"/>
              </a:xfrm>
            </p:grpSpPr>
            <p:grpSp>
              <p:nvGrpSpPr>
                <p:cNvPr id="570" name="グループ化 569"/>
                <p:cNvGrpSpPr/>
                <p:nvPr userDrawn="1"/>
              </p:nvGrpSpPr>
              <p:grpSpPr>
                <a:xfrm>
                  <a:off x="9658348" y="544313"/>
                  <a:ext cx="183807" cy="13884"/>
                  <a:chOff x="9654167" y="612947"/>
                  <a:chExt cx="183807" cy="24595"/>
                </a:xfrm>
              </p:grpSpPr>
              <p:sp>
                <p:nvSpPr>
                  <p:cNvPr id="580" name="正方形/長方形 579"/>
                  <p:cNvSpPr/>
                  <p:nvPr userDrawn="1"/>
                </p:nvSpPr>
                <p:spPr>
                  <a:xfrm>
                    <a:off x="970134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1" name="正方形/長方形 580"/>
                  <p:cNvSpPr/>
                  <p:nvPr userDrawn="1"/>
                </p:nvSpPr>
                <p:spPr>
                  <a:xfrm>
                    <a:off x="9766934"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2" name="正方形/長方形 581"/>
                  <p:cNvSpPr/>
                  <p:nvPr userDrawn="1"/>
                </p:nvSpPr>
                <p:spPr>
                  <a:xfrm>
                    <a:off x="9813385" y="612947"/>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3" name="正方形/長方形 582"/>
                  <p:cNvSpPr/>
                  <p:nvPr userDrawn="1"/>
                </p:nvSpPr>
                <p:spPr>
                  <a:xfrm>
                    <a:off x="965416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4" name="正方形/長方形 583"/>
                  <p:cNvSpPr/>
                  <p:nvPr userDrawn="1"/>
                </p:nvSpPr>
                <p:spPr>
                  <a:xfrm>
                    <a:off x="9676808"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1" name="グループ化 570"/>
                <p:cNvGrpSpPr/>
                <p:nvPr userDrawn="1"/>
              </p:nvGrpSpPr>
              <p:grpSpPr>
                <a:xfrm>
                  <a:off x="9658348" y="551653"/>
                  <a:ext cx="204901" cy="13880"/>
                  <a:chOff x="9654167" y="596100"/>
                  <a:chExt cx="204901" cy="24588"/>
                </a:xfrm>
              </p:grpSpPr>
              <p:sp>
                <p:nvSpPr>
                  <p:cNvPr id="573" name="正方形/長方形 572"/>
                  <p:cNvSpPr/>
                  <p:nvPr userDrawn="1"/>
                </p:nvSpPr>
                <p:spPr>
                  <a:xfrm>
                    <a:off x="970134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4" name="正方形/長方形 57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5" name="正方形/長方形 574"/>
                  <p:cNvSpPr/>
                  <p:nvPr userDrawn="1"/>
                </p:nvSpPr>
                <p:spPr>
                  <a:xfrm>
                    <a:off x="9813385"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6" name="正方形/長方形 575"/>
                  <p:cNvSpPr/>
                  <p:nvPr userDrawn="1"/>
                </p:nvSpPr>
                <p:spPr>
                  <a:xfrm>
                    <a:off x="965416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7" name="正方形/長方形 576"/>
                  <p:cNvSpPr/>
                  <p:nvPr userDrawn="1"/>
                </p:nvSpPr>
                <p:spPr>
                  <a:xfrm>
                    <a:off x="967680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8" name="正方形/長方形 57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517" name="正方形/長方形 516"/>
            <p:cNvSpPr/>
            <p:nvPr userDrawn="1"/>
          </p:nvSpPr>
          <p:spPr>
            <a:xfrm>
              <a:off x="0" y="599546"/>
              <a:ext cx="9906000" cy="45719"/>
            </a:xfrm>
            <a:prstGeom prst="rect">
              <a:avLst/>
            </a:prstGeom>
            <a:solidFill>
              <a:schemeClr val="bg1">
                <a:lumMod val="50000"/>
              </a:schemeClr>
            </a:solidFill>
            <a:ln w="3175" cap="sq">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正方形/長方形 517"/>
            <p:cNvSpPr/>
            <p:nvPr userDrawn="1"/>
          </p:nvSpPr>
          <p:spPr>
            <a:xfrm>
              <a:off x="0" y="525915"/>
              <a:ext cx="9906000" cy="73631"/>
            </a:xfrm>
            <a:prstGeom prst="rect">
              <a:avLst/>
            </a:prstGeom>
            <a:solidFill>
              <a:schemeClr val="bg1">
                <a:lumMod val="75000"/>
              </a:schemeClr>
            </a:solidFill>
            <a:ln w="3175" cap="sq">
              <a:solidFill>
                <a:schemeClr val="bg1">
                  <a:lumMod val="7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19" name="グループ化 518"/>
            <p:cNvGrpSpPr/>
            <p:nvPr userDrawn="1"/>
          </p:nvGrpSpPr>
          <p:grpSpPr>
            <a:xfrm>
              <a:off x="9319940" y="291601"/>
              <a:ext cx="313580" cy="289748"/>
              <a:chOff x="9259225" y="332657"/>
              <a:chExt cx="313580" cy="289748"/>
            </a:xfrm>
          </p:grpSpPr>
          <p:sp>
            <p:nvSpPr>
              <p:cNvPr id="528" name="角丸四角形 527"/>
              <p:cNvSpPr/>
              <p:nvPr userDrawn="1"/>
            </p:nvSpPr>
            <p:spPr>
              <a:xfrm>
                <a:off x="9259225" y="332657"/>
                <a:ext cx="313580" cy="289748"/>
              </a:xfrm>
              <a:prstGeom prst="roundRect">
                <a:avLst>
                  <a:gd name="adj" fmla="val 4659"/>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29" name="グループ化 528"/>
              <p:cNvGrpSpPr/>
              <p:nvPr userDrawn="1"/>
            </p:nvGrpSpPr>
            <p:grpSpPr>
              <a:xfrm>
                <a:off x="9273480" y="354085"/>
                <a:ext cx="288024" cy="24588"/>
                <a:chOff x="9273480" y="354085"/>
                <a:chExt cx="288024" cy="24588"/>
              </a:xfrm>
            </p:grpSpPr>
            <p:sp>
              <p:nvSpPr>
                <p:cNvPr id="556" name="正方形/長方形 555"/>
                <p:cNvSpPr/>
                <p:nvPr userDrawn="1"/>
              </p:nvSpPr>
              <p:spPr>
                <a:xfrm>
                  <a:off x="9273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正方形/長方形 556"/>
                <p:cNvSpPr/>
                <p:nvPr userDrawn="1"/>
              </p:nvSpPr>
              <p:spPr>
                <a:xfrm>
                  <a:off x="9309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正方形/長方形 557"/>
                <p:cNvSpPr/>
                <p:nvPr userDrawn="1"/>
              </p:nvSpPr>
              <p:spPr>
                <a:xfrm>
                  <a:off x="9374345"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正方形/長方形 558"/>
                <p:cNvSpPr/>
                <p:nvPr userDrawn="1"/>
              </p:nvSpPr>
              <p:spPr>
                <a:xfrm>
                  <a:off x="9472837"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正方形/長方形 559"/>
                <p:cNvSpPr/>
                <p:nvPr userDrawn="1"/>
              </p:nvSpPr>
              <p:spPr>
                <a:xfrm>
                  <a:off x="9410353"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1" name="正方形/長方形 560"/>
                <p:cNvSpPr/>
                <p:nvPr userDrawn="1"/>
              </p:nvSpPr>
              <p:spPr>
                <a:xfrm>
                  <a:off x="9525504"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0" name="グループ化 529"/>
              <p:cNvGrpSpPr/>
              <p:nvPr userDrawn="1"/>
            </p:nvGrpSpPr>
            <p:grpSpPr>
              <a:xfrm>
                <a:off x="9273480" y="404664"/>
                <a:ext cx="288032" cy="24588"/>
                <a:chOff x="9273480" y="452084"/>
                <a:chExt cx="288032" cy="24588"/>
              </a:xfrm>
            </p:grpSpPr>
            <p:sp>
              <p:nvSpPr>
                <p:cNvPr id="551" name="正方形/長方形 550"/>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正方形/長方形 551"/>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正方形/長方形 552"/>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正方形/長方形 553"/>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正方形/長方形 554"/>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1" name="グループ化 530"/>
              <p:cNvGrpSpPr/>
              <p:nvPr userDrawn="1"/>
            </p:nvGrpSpPr>
            <p:grpSpPr>
              <a:xfrm>
                <a:off x="9273480" y="578493"/>
                <a:ext cx="288032" cy="24588"/>
                <a:chOff x="9273480" y="452084"/>
                <a:chExt cx="288032" cy="24588"/>
              </a:xfrm>
            </p:grpSpPr>
            <p:sp>
              <p:nvSpPr>
                <p:cNvPr id="547" name="正方形/長方形 546"/>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正方形/長方形 547"/>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正方形/長方形 548"/>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正方形/長方形 549"/>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2" name="グループ化 531"/>
              <p:cNvGrpSpPr/>
              <p:nvPr userDrawn="1"/>
            </p:nvGrpSpPr>
            <p:grpSpPr>
              <a:xfrm>
                <a:off x="9273480" y="533816"/>
                <a:ext cx="288032" cy="24588"/>
                <a:chOff x="9273480" y="452084"/>
                <a:chExt cx="288032" cy="24588"/>
              </a:xfrm>
            </p:grpSpPr>
            <p:sp>
              <p:nvSpPr>
                <p:cNvPr id="543" name="正方形/長方形 542"/>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正方形/長方形 543"/>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正方形/長方形 544"/>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正方形/長方形 545"/>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3" name="グループ化 532"/>
              <p:cNvGrpSpPr/>
              <p:nvPr userDrawn="1"/>
            </p:nvGrpSpPr>
            <p:grpSpPr>
              <a:xfrm>
                <a:off x="9273480" y="486196"/>
                <a:ext cx="237453" cy="24588"/>
                <a:chOff x="9273480" y="452084"/>
                <a:chExt cx="237453" cy="24588"/>
              </a:xfrm>
            </p:grpSpPr>
            <p:sp>
              <p:nvSpPr>
                <p:cNvPr id="539" name="正方形/長方形 538"/>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正方形/長方形 539"/>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1" name="正方形/長方形 540"/>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正方形/長方形 541"/>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4" name="グループ化 533"/>
              <p:cNvGrpSpPr/>
              <p:nvPr userDrawn="1"/>
            </p:nvGrpSpPr>
            <p:grpSpPr>
              <a:xfrm>
                <a:off x="9323774" y="444941"/>
                <a:ext cx="237738" cy="24588"/>
                <a:chOff x="9323774" y="452084"/>
                <a:chExt cx="237738" cy="24588"/>
              </a:xfrm>
            </p:grpSpPr>
            <p:sp>
              <p:nvSpPr>
                <p:cNvPr id="535" name="正方形/長方形 534"/>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6" name="正方形/長方形 535"/>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正方形/長方形 536"/>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正方形/長方形 537"/>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20" name="グループ化 519"/>
            <p:cNvGrpSpPr/>
            <p:nvPr userDrawn="1"/>
          </p:nvGrpSpPr>
          <p:grpSpPr>
            <a:xfrm>
              <a:off x="9185663" y="504164"/>
              <a:ext cx="196730" cy="111665"/>
              <a:chOff x="9004742" y="504164"/>
              <a:chExt cx="196730" cy="111665"/>
            </a:xfrm>
          </p:grpSpPr>
          <p:sp>
            <p:nvSpPr>
              <p:cNvPr id="521" name="角丸四角形 520"/>
              <p:cNvSpPr/>
              <p:nvPr userDrawn="1"/>
            </p:nvSpPr>
            <p:spPr>
              <a:xfrm>
                <a:off x="9004742" y="504164"/>
                <a:ext cx="196730" cy="111665"/>
              </a:xfrm>
              <a:prstGeom prst="roundRect">
                <a:avLst>
                  <a:gd name="adj" fmla="val 1375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正方形/長方形 521"/>
              <p:cNvSpPr/>
              <p:nvPr userDrawn="1"/>
            </p:nvSpPr>
            <p:spPr>
              <a:xfrm>
                <a:off x="9133941"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正方形/長方形 522"/>
              <p:cNvSpPr/>
              <p:nvPr userDrawn="1"/>
            </p:nvSpPr>
            <p:spPr>
              <a:xfrm>
                <a:off x="9169949"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正方形/長方形 523"/>
              <p:cNvSpPr/>
              <p:nvPr userDrawn="1"/>
            </p:nvSpPr>
            <p:spPr>
              <a:xfrm>
                <a:off x="9061933"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5" name="正方形/長方形 524"/>
              <p:cNvSpPr/>
              <p:nvPr userDrawn="1"/>
            </p:nvSpPr>
            <p:spPr>
              <a:xfrm>
                <a:off x="9090219"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正方形/長方形 525"/>
              <p:cNvSpPr/>
              <p:nvPr userDrawn="1"/>
            </p:nvSpPr>
            <p:spPr>
              <a:xfrm>
                <a:off x="9126227"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正方形/長方形 526"/>
              <p:cNvSpPr/>
              <p:nvPr userDrawn="1"/>
            </p:nvSpPr>
            <p:spPr>
              <a:xfrm>
                <a:off x="9018211"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 name="タイトル 1"/>
          <p:cNvSpPr>
            <a:spLocks noGrp="1"/>
          </p:cNvSpPr>
          <p:nvPr userDrawn="1">
            <p:ph type="title"/>
          </p:nvPr>
        </p:nvSpPr>
        <p:spPr>
          <a:xfrm>
            <a:off x="0" y="72430"/>
            <a:ext cx="8385381" cy="476250"/>
          </a:xfrm>
        </p:spPr>
        <p:txBody>
          <a:bodyPr/>
          <a:lstStyle>
            <a:lvl1pPr>
              <a:defRPr sz="2800">
                <a:latin typeface="+mj-ea"/>
                <a:ea typeface="+mj-ea"/>
              </a:defRPr>
            </a:lvl1pPr>
          </a:lstStyle>
          <a:p>
            <a:r>
              <a:rPr lang="ja-JP" altLang="en-US" dirty="0"/>
              <a:t>マスター タイトルの書式設定</a:t>
            </a:r>
          </a:p>
        </p:txBody>
      </p:sp>
      <p:sp>
        <p:nvSpPr>
          <p:cNvPr id="6" name="Rectangle 6"/>
          <p:cNvSpPr>
            <a:spLocks noGrp="1" noChangeArrowheads="1"/>
          </p:cNvSpPr>
          <p:nvPr userDrawn="1">
            <p:ph type="sldNum" sz="quarter" idx="12"/>
          </p:nvPr>
        </p:nvSpPr>
        <p:spPr>
          <a:ln/>
        </p:spPr>
        <p:txBody>
          <a:bodyPr/>
          <a:lstStyle>
            <a:lvl1pPr>
              <a:defRPr sz="1200" b="0"/>
            </a:lvl1pPr>
          </a:lstStyle>
          <a:p>
            <a:pPr>
              <a:defRPr/>
            </a:pPr>
            <a:fld id="{651FC12D-27C1-4F31-90C9-A93D49E44687}" type="slidenum">
              <a:rPr lang="en-US" altLang="ja-JP" smtClean="0"/>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430"/>
            <a:ext cx="8385381" cy="476250"/>
          </a:xfrm>
        </p:spPr>
        <p:txBody>
          <a:bodyPr/>
          <a:lstStyle>
            <a:lvl1pPr>
              <a:defRPr sz="2800">
                <a:latin typeface="+mj-ea"/>
                <a:ea typeface="+mj-ea"/>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pPr>
              <a:defRPr/>
            </a:pPr>
            <a:fld id="{FFDCE21E-3BF4-4A13-BE4A-B95BE9787BE2}" type="slidenum">
              <a:rPr lang="en-US" altLang="ja-JP" smtClean="0"/>
              <a:pPr>
                <a:defRPr/>
              </a:pPr>
              <a:t>‹#›</a:t>
            </a:fld>
            <a:endParaRPr lang="en-US" altLang="ja-JP" dirty="0"/>
          </a:p>
        </p:txBody>
      </p:sp>
    </p:spTree>
    <p:extLst>
      <p:ext uri="{BB962C8B-B14F-4D97-AF65-F5344CB8AC3E}">
        <p14:creationId xmlns:p14="http://schemas.microsoft.com/office/powerpoint/2010/main" val="84509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11" name="スライド番号プレースホルダー 2"/>
          <p:cNvSpPr>
            <a:spLocks noGrp="1"/>
          </p:cNvSpPr>
          <p:nvPr userDrawn="1">
            <p:ph type="sldNum" sz="quarter" idx="10"/>
          </p:nvPr>
        </p:nvSpPr>
        <p:spPr>
          <a:xfrm>
            <a:off x="7582059" y="6368363"/>
            <a:ext cx="2311400" cy="476250"/>
          </a:xfrm>
        </p:spPr>
        <p:txBody>
          <a:bodyPr/>
          <a:lstStyle/>
          <a:p>
            <a:pPr>
              <a:defRPr/>
            </a:pPr>
            <a:fld id="{FFDCE21E-3BF4-4A13-BE4A-B95BE9787BE2}" type="slidenum">
              <a:rPr lang="en-US" altLang="ja-JP" smtClean="0"/>
              <a:pPr>
                <a:defRPr/>
              </a:pPr>
              <a:t>‹#›</a:t>
            </a:fld>
            <a:endParaRPr lang="en-US" altLang="ja-JP" dirty="0"/>
          </a:p>
        </p:txBody>
      </p:sp>
      <p:grpSp>
        <p:nvGrpSpPr>
          <p:cNvPr id="2" name="グループ化 1"/>
          <p:cNvGrpSpPr/>
          <p:nvPr userDrawn="1"/>
        </p:nvGrpSpPr>
        <p:grpSpPr>
          <a:xfrm>
            <a:off x="0" y="51834"/>
            <a:ext cx="9907200" cy="593431"/>
            <a:chOff x="0" y="51834"/>
            <a:chExt cx="9907200" cy="593431"/>
          </a:xfrm>
        </p:grpSpPr>
        <p:sp>
          <p:nvSpPr>
            <p:cNvPr id="19" name="正方形/長方形 18"/>
            <p:cNvSpPr/>
            <p:nvPr userDrawn="1"/>
          </p:nvSpPr>
          <p:spPr>
            <a:xfrm>
              <a:off x="0" y="380276"/>
              <a:ext cx="9907200" cy="145639"/>
            </a:xfrm>
            <a:prstGeom prst="rect">
              <a:avLst/>
            </a:prstGeom>
            <a:solidFill>
              <a:schemeClr val="bg1">
                <a:lumMod val="95000"/>
              </a:schemeClr>
            </a:solidFill>
            <a:ln w="3175" cap="sq">
              <a:solidFill>
                <a:schemeClr val="bg1">
                  <a:lumMod val="9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userDrawn="1"/>
          </p:nvGrpSpPr>
          <p:grpSpPr>
            <a:xfrm>
              <a:off x="9590454" y="51834"/>
              <a:ext cx="238043" cy="506370"/>
              <a:chOff x="9628550" y="116633"/>
              <a:chExt cx="238043" cy="506370"/>
            </a:xfrm>
          </p:grpSpPr>
          <p:sp>
            <p:nvSpPr>
              <p:cNvPr id="67" name="角丸四角形 66"/>
              <p:cNvSpPr/>
              <p:nvPr userDrawn="1"/>
            </p:nvSpPr>
            <p:spPr>
              <a:xfrm>
                <a:off x="9628550" y="116633"/>
                <a:ext cx="238043" cy="506370"/>
              </a:xfrm>
              <a:prstGeom prst="roundRect">
                <a:avLst>
                  <a:gd name="adj" fmla="val 7966"/>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8" name="グループ化 67"/>
              <p:cNvGrpSpPr/>
              <p:nvPr userDrawn="1"/>
            </p:nvGrpSpPr>
            <p:grpSpPr>
              <a:xfrm>
                <a:off x="9736769" y="538970"/>
                <a:ext cx="126480" cy="31531"/>
                <a:chOff x="9736769" y="500482"/>
                <a:chExt cx="126480" cy="31531"/>
              </a:xfrm>
            </p:grpSpPr>
            <p:grpSp>
              <p:nvGrpSpPr>
                <p:cNvPr id="186" name="グループ化 185"/>
                <p:cNvGrpSpPr/>
                <p:nvPr userDrawn="1"/>
              </p:nvGrpSpPr>
              <p:grpSpPr>
                <a:xfrm>
                  <a:off x="9736769" y="500482"/>
                  <a:ext cx="126480" cy="13880"/>
                  <a:chOff x="9732588" y="596100"/>
                  <a:chExt cx="126480" cy="24588"/>
                </a:xfrm>
              </p:grpSpPr>
              <p:sp>
                <p:nvSpPr>
                  <p:cNvPr id="188" name="正方形/長方形 187"/>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7" name="正方形/長方形 186"/>
                <p:cNvSpPr/>
                <p:nvPr userDrawn="1"/>
              </p:nvSpPr>
              <p:spPr>
                <a:xfrm>
                  <a:off x="9771115" y="51813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68"/>
              <p:cNvGrpSpPr/>
              <p:nvPr userDrawn="1"/>
            </p:nvGrpSpPr>
            <p:grpSpPr>
              <a:xfrm>
                <a:off x="9702418" y="462778"/>
                <a:ext cx="160831" cy="65051"/>
                <a:chOff x="9702418" y="500482"/>
                <a:chExt cx="160831" cy="65051"/>
              </a:xfrm>
            </p:grpSpPr>
            <p:grpSp>
              <p:nvGrpSpPr>
                <p:cNvPr id="167" name="グループ化 166"/>
                <p:cNvGrpSpPr/>
                <p:nvPr userDrawn="1"/>
              </p:nvGrpSpPr>
              <p:grpSpPr>
                <a:xfrm>
                  <a:off x="9771115" y="534800"/>
                  <a:ext cx="92134" cy="13880"/>
                  <a:chOff x="9766934" y="596100"/>
                  <a:chExt cx="92134" cy="24588"/>
                </a:xfrm>
              </p:grpSpPr>
              <p:sp>
                <p:nvSpPr>
                  <p:cNvPr id="183" name="正方形/長方形 18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8" name="グループ化 167"/>
                <p:cNvGrpSpPr/>
                <p:nvPr userDrawn="1"/>
              </p:nvGrpSpPr>
              <p:grpSpPr>
                <a:xfrm>
                  <a:off x="9736769" y="551653"/>
                  <a:ext cx="93481" cy="13880"/>
                  <a:chOff x="9732588" y="596100"/>
                  <a:chExt cx="93481" cy="24588"/>
                </a:xfrm>
              </p:grpSpPr>
              <p:sp>
                <p:nvSpPr>
                  <p:cNvPr id="179" name="正方形/長方形 178"/>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9" name="グループ化 168"/>
                <p:cNvGrpSpPr/>
                <p:nvPr userDrawn="1"/>
              </p:nvGrpSpPr>
              <p:grpSpPr>
                <a:xfrm>
                  <a:off x="9771115" y="500482"/>
                  <a:ext cx="92134" cy="13880"/>
                  <a:chOff x="9766934" y="596100"/>
                  <a:chExt cx="92134" cy="24588"/>
                </a:xfrm>
              </p:grpSpPr>
              <p:sp>
                <p:nvSpPr>
                  <p:cNvPr id="174" name="正方形/長方形 17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0" name="グループ化 169"/>
                <p:cNvGrpSpPr/>
                <p:nvPr userDrawn="1"/>
              </p:nvGrpSpPr>
              <p:grpSpPr>
                <a:xfrm>
                  <a:off x="9702418" y="518133"/>
                  <a:ext cx="127832" cy="13880"/>
                  <a:chOff x="9698237" y="596100"/>
                  <a:chExt cx="127832" cy="24588"/>
                </a:xfrm>
              </p:grpSpPr>
              <p:sp>
                <p:nvSpPr>
                  <p:cNvPr id="171" name="正方形/長方形 17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正方形/長方形 17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0" name="グループ化 69"/>
              <p:cNvGrpSpPr/>
              <p:nvPr userDrawn="1"/>
            </p:nvGrpSpPr>
            <p:grpSpPr>
              <a:xfrm>
                <a:off x="9702418" y="387233"/>
                <a:ext cx="160831" cy="65051"/>
                <a:chOff x="9702418" y="500482"/>
                <a:chExt cx="160831" cy="65051"/>
              </a:xfrm>
            </p:grpSpPr>
            <p:grpSp>
              <p:nvGrpSpPr>
                <p:cNvPr id="152" name="グループ化 151"/>
                <p:cNvGrpSpPr/>
                <p:nvPr userDrawn="1"/>
              </p:nvGrpSpPr>
              <p:grpSpPr>
                <a:xfrm>
                  <a:off x="9702418" y="534800"/>
                  <a:ext cx="160831" cy="13880"/>
                  <a:chOff x="9698237" y="596100"/>
                  <a:chExt cx="160831" cy="24588"/>
                </a:xfrm>
              </p:grpSpPr>
              <p:sp>
                <p:nvSpPr>
                  <p:cNvPr id="163" name="正方形/長方形 162"/>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正方形/長方形 164"/>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3" name="正方形/長方形 152"/>
                <p:cNvSpPr/>
                <p:nvPr userDrawn="1"/>
              </p:nvSpPr>
              <p:spPr>
                <a:xfrm>
                  <a:off x="9771115" y="55165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4" name="グループ化 153"/>
                <p:cNvGrpSpPr/>
                <p:nvPr userDrawn="1"/>
              </p:nvGrpSpPr>
              <p:grpSpPr>
                <a:xfrm>
                  <a:off x="9736769" y="500482"/>
                  <a:ext cx="126480" cy="13880"/>
                  <a:chOff x="9732588" y="596100"/>
                  <a:chExt cx="126480" cy="24588"/>
                </a:xfrm>
              </p:grpSpPr>
              <p:sp>
                <p:nvSpPr>
                  <p:cNvPr id="160" name="正方形/長方形 15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5" name="グループ化 154"/>
                <p:cNvGrpSpPr/>
                <p:nvPr userDrawn="1"/>
              </p:nvGrpSpPr>
              <p:grpSpPr>
                <a:xfrm>
                  <a:off x="9702418" y="518133"/>
                  <a:ext cx="127832" cy="13880"/>
                  <a:chOff x="9698237" y="596100"/>
                  <a:chExt cx="127832" cy="24588"/>
                </a:xfrm>
              </p:grpSpPr>
              <p:sp>
                <p:nvSpPr>
                  <p:cNvPr id="156" name="正方形/長方形 15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1" name="グループ化 70"/>
              <p:cNvGrpSpPr/>
              <p:nvPr userDrawn="1"/>
            </p:nvGrpSpPr>
            <p:grpSpPr>
              <a:xfrm>
                <a:off x="9702418" y="311041"/>
                <a:ext cx="160831" cy="65051"/>
                <a:chOff x="9702418" y="500482"/>
                <a:chExt cx="160831" cy="65051"/>
              </a:xfrm>
            </p:grpSpPr>
            <p:grpSp>
              <p:nvGrpSpPr>
                <p:cNvPr id="134" name="グループ化 133"/>
                <p:cNvGrpSpPr/>
                <p:nvPr userDrawn="1"/>
              </p:nvGrpSpPr>
              <p:grpSpPr>
                <a:xfrm>
                  <a:off x="9702418" y="534800"/>
                  <a:ext cx="127832" cy="13880"/>
                  <a:chOff x="9698237" y="596100"/>
                  <a:chExt cx="127832" cy="24588"/>
                </a:xfrm>
              </p:grpSpPr>
              <p:sp>
                <p:nvSpPr>
                  <p:cNvPr id="149" name="正方形/長方形 148"/>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正方形/長方形 149"/>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正方形/長方形 150"/>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5" name="グループ化 134"/>
                <p:cNvGrpSpPr/>
                <p:nvPr userDrawn="1"/>
              </p:nvGrpSpPr>
              <p:grpSpPr>
                <a:xfrm>
                  <a:off x="9702418" y="551653"/>
                  <a:ext cx="160831" cy="13880"/>
                  <a:chOff x="9698237" y="596100"/>
                  <a:chExt cx="160831" cy="24588"/>
                </a:xfrm>
              </p:grpSpPr>
              <p:sp>
                <p:nvSpPr>
                  <p:cNvPr id="144" name="正方形/長方形 14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正方形/長方形 14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6" name="グループ化 135"/>
                <p:cNvGrpSpPr/>
                <p:nvPr userDrawn="1"/>
              </p:nvGrpSpPr>
              <p:grpSpPr>
                <a:xfrm>
                  <a:off x="9702418" y="500482"/>
                  <a:ext cx="127832" cy="13880"/>
                  <a:chOff x="9698237" y="596100"/>
                  <a:chExt cx="127832" cy="24588"/>
                </a:xfrm>
              </p:grpSpPr>
              <p:sp>
                <p:nvSpPr>
                  <p:cNvPr id="141" name="正方形/長方形 14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7" name="グループ化 136"/>
                <p:cNvGrpSpPr/>
                <p:nvPr userDrawn="1"/>
              </p:nvGrpSpPr>
              <p:grpSpPr>
                <a:xfrm>
                  <a:off x="9736769" y="518133"/>
                  <a:ext cx="126480" cy="13880"/>
                  <a:chOff x="9732588" y="596100"/>
                  <a:chExt cx="126480" cy="24588"/>
                </a:xfrm>
              </p:grpSpPr>
              <p:sp>
                <p:nvSpPr>
                  <p:cNvPr id="138" name="正方形/長方形 137"/>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2" name="グループ化 71"/>
              <p:cNvGrpSpPr/>
              <p:nvPr userDrawn="1"/>
            </p:nvGrpSpPr>
            <p:grpSpPr>
              <a:xfrm>
                <a:off x="9633520" y="236466"/>
                <a:ext cx="229729" cy="65051"/>
                <a:chOff x="9633520" y="500482"/>
                <a:chExt cx="229729" cy="65051"/>
              </a:xfrm>
            </p:grpSpPr>
            <p:grpSp>
              <p:nvGrpSpPr>
                <p:cNvPr id="113" name="グループ化 112"/>
                <p:cNvGrpSpPr/>
                <p:nvPr userDrawn="1"/>
              </p:nvGrpSpPr>
              <p:grpSpPr>
                <a:xfrm>
                  <a:off x="9702418" y="534800"/>
                  <a:ext cx="127832" cy="13880"/>
                  <a:chOff x="9698237" y="596100"/>
                  <a:chExt cx="127832" cy="24588"/>
                </a:xfrm>
              </p:grpSpPr>
              <p:sp>
                <p:nvSpPr>
                  <p:cNvPr id="131" name="正方形/長方形 13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正方形/長方形 13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113"/>
                <p:cNvGrpSpPr/>
                <p:nvPr userDrawn="1"/>
              </p:nvGrpSpPr>
              <p:grpSpPr>
                <a:xfrm>
                  <a:off x="9633520" y="551653"/>
                  <a:ext cx="229729" cy="13880"/>
                  <a:chOff x="9629339" y="596100"/>
                  <a:chExt cx="229729" cy="24588"/>
                </a:xfrm>
              </p:grpSpPr>
              <p:sp>
                <p:nvSpPr>
                  <p:cNvPr id="126" name="正方形/長方形 125"/>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5" name="グループ化 114"/>
                <p:cNvGrpSpPr/>
                <p:nvPr userDrawn="1"/>
              </p:nvGrpSpPr>
              <p:grpSpPr>
                <a:xfrm>
                  <a:off x="9633520" y="500482"/>
                  <a:ext cx="229729" cy="13880"/>
                  <a:chOff x="9629339" y="596100"/>
                  <a:chExt cx="229729" cy="24588"/>
                </a:xfrm>
              </p:grpSpPr>
              <p:sp>
                <p:nvSpPr>
                  <p:cNvPr id="121" name="正方形/長方形 120"/>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6" name="グループ化 115"/>
                <p:cNvGrpSpPr/>
                <p:nvPr userDrawn="1"/>
              </p:nvGrpSpPr>
              <p:grpSpPr>
                <a:xfrm>
                  <a:off x="9667872" y="518133"/>
                  <a:ext cx="195377" cy="13880"/>
                  <a:chOff x="9663691" y="596100"/>
                  <a:chExt cx="195377" cy="24588"/>
                </a:xfrm>
              </p:grpSpPr>
              <p:sp>
                <p:nvSpPr>
                  <p:cNvPr id="117" name="正方形/長方形 11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正方形/長方形 11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3" name="グループ化 72"/>
              <p:cNvGrpSpPr/>
              <p:nvPr userDrawn="1"/>
            </p:nvGrpSpPr>
            <p:grpSpPr>
              <a:xfrm>
                <a:off x="9633520" y="160274"/>
                <a:ext cx="229729" cy="65051"/>
                <a:chOff x="9633520" y="500482"/>
                <a:chExt cx="229729" cy="65051"/>
              </a:xfrm>
            </p:grpSpPr>
            <p:grpSp>
              <p:nvGrpSpPr>
                <p:cNvPr id="91" name="グループ化 90"/>
                <p:cNvGrpSpPr/>
                <p:nvPr userDrawn="1"/>
              </p:nvGrpSpPr>
              <p:grpSpPr>
                <a:xfrm>
                  <a:off x="9633520" y="534800"/>
                  <a:ext cx="229729" cy="13880"/>
                  <a:chOff x="9629339" y="596100"/>
                  <a:chExt cx="229729" cy="24588"/>
                </a:xfrm>
              </p:grpSpPr>
              <p:sp>
                <p:nvSpPr>
                  <p:cNvPr id="109" name="正方形/長方形 108"/>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2" name="グループ化 91"/>
                <p:cNvGrpSpPr/>
                <p:nvPr userDrawn="1"/>
              </p:nvGrpSpPr>
              <p:grpSpPr>
                <a:xfrm>
                  <a:off x="9667872" y="551653"/>
                  <a:ext cx="195377" cy="13880"/>
                  <a:chOff x="9663691" y="596100"/>
                  <a:chExt cx="195377" cy="24588"/>
                </a:xfrm>
              </p:grpSpPr>
              <p:sp>
                <p:nvSpPr>
                  <p:cNvPr id="105" name="正方形/長方形 104"/>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92"/>
                <p:cNvGrpSpPr/>
                <p:nvPr userDrawn="1"/>
              </p:nvGrpSpPr>
              <p:grpSpPr>
                <a:xfrm>
                  <a:off x="9633520" y="500482"/>
                  <a:ext cx="196730" cy="13880"/>
                  <a:chOff x="9629339" y="596100"/>
                  <a:chExt cx="196730" cy="24588"/>
                </a:xfrm>
              </p:grpSpPr>
              <p:sp>
                <p:nvSpPr>
                  <p:cNvPr id="100" name="正方形/長方形 99"/>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93"/>
                <p:cNvGrpSpPr/>
                <p:nvPr userDrawn="1"/>
              </p:nvGrpSpPr>
              <p:grpSpPr>
                <a:xfrm>
                  <a:off x="9667872" y="518133"/>
                  <a:ext cx="195377" cy="13880"/>
                  <a:chOff x="9663691" y="596100"/>
                  <a:chExt cx="195377" cy="24588"/>
                </a:xfrm>
              </p:grpSpPr>
              <p:sp>
                <p:nvSpPr>
                  <p:cNvPr id="95" name="正方形/長方形 94"/>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4" name="グループ化 73"/>
              <p:cNvGrpSpPr/>
              <p:nvPr userDrawn="1"/>
            </p:nvGrpSpPr>
            <p:grpSpPr>
              <a:xfrm>
                <a:off x="9658348" y="129324"/>
                <a:ext cx="204901" cy="21220"/>
                <a:chOff x="9658348" y="544313"/>
                <a:chExt cx="204901" cy="21220"/>
              </a:xfrm>
            </p:grpSpPr>
            <p:grpSp>
              <p:nvGrpSpPr>
                <p:cNvPr id="75" name="グループ化 74"/>
                <p:cNvGrpSpPr/>
                <p:nvPr userDrawn="1"/>
              </p:nvGrpSpPr>
              <p:grpSpPr>
                <a:xfrm>
                  <a:off x="9658348" y="544313"/>
                  <a:ext cx="183807" cy="13884"/>
                  <a:chOff x="9654167" y="612947"/>
                  <a:chExt cx="183807" cy="24595"/>
                </a:xfrm>
              </p:grpSpPr>
              <p:sp>
                <p:nvSpPr>
                  <p:cNvPr id="85" name="正方形/長方形 84"/>
                  <p:cNvSpPr/>
                  <p:nvPr userDrawn="1"/>
                </p:nvSpPr>
                <p:spPr>
                  <a:xfrm>
                    <a:off x="970134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userDrawn="1"/>
                </p:nvSpPr>
                <p:spPr>
                  <a:xfrm>
                    <a:off x="9766934"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userDrawn="1"/>
                </p:nvSpPr>
                <p:spPr>
                  <a:xfrm>
                    <a:off x="9813385" y="612947"/>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userDrawn="1"/>
                </p:nvSpPr>
                <p:spPr>
                  <a:xfrm>
                    <a:off x="965416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userDrawn="1"/>
                </p:nvSpPr>
                <p:spPr>
                  <a:xfrm>
                    <a:off x="9676808"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6" name="グループ化 75"/>
                <p:cNvGrpSpPr/>
                <p:nvPr userDrawn="1"/>
              </p:nvGrpSpPr>
              <p:grpSpPr>
                <a:xfrm>
                  <a:off x="9658348" y="551653"/>
                  <a:ext cx="204901" cy="13880"/>
                  <a:chOff x="9654167" y="596100"/>
                  <a:chExt cx="204901" cy="24588"/>
                </a:xfrm>
              </p:grpSpPr>
              <p:sp>
                <p:nvSpPr>
                  <p:cNvPr id="78" name="正方形/長方形 77"/>
                  <p:cNvSpPr/>
                  <p:nvPr userDrawn="1"/>
                </p:nvSpPr>
                <p:spPr>
                  <a:xfrm>
                    <a:off x="970134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userDrawn="1"/>
                </p:nvSpPr>
                <p:spPr>
                  <a:xfrm>
                    <a:off x="9813385"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userDrawn="1"/>
                </p:nvSpPr>
                <p:spPr>
                  <a:xfrm>
                    <a:off x="965416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userDrawn="1"/>
                </p:nvSpPr>
                <p:spPr>
                  <a:xfrm>
                    <a:off x="967680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21" name="正方形/長方形 20"/>
            <p:cNvSpPr/>
            <p:nvPr userDrawn="1"/>
          </p:nvSpPr>
          <p:spPr>
            <a:xfrm>
              <a:off x="0" y="599546"/>
              <a:ext cx="9907200" cy="45719"/>
            </a:xfrm>
            <a:prstGeom prst="rect">
              <a:avLst/>
            </a:prstGeom>
            <a:solidFill>
              <a:schemeClr val="bg1">
                <a:lumMod val="50000"/>
              </a:schemeClr>
            </a:solidFill>
            <a:ln w="3175" cap="sq">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userDrawn="1"/>
          </p:nvSpPr>
          <p:spPr>
            <a:xfrm>
              <a:off x="0" y="525915"/>
              <a:ext cx="9907200" cy="73631"/>
            </a:xfrm>
            <a:prstGeom prst="rect">
              <a:avLst/>
            </a:prstGeom>
            <a:solidFill>
              <a:schemeClr val="bg1">
                <a:lumMod val="75000"/>
              </a:schemeClr>
            </a:solidFill>
            <a:ln w="3175" cap="sq">
              <a:solidFill>
                <a:schemeClr val="bg1">
                  <a:lumMod val="7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userDrawn="1"/>
          </p:nvGrpSpPr>
          <p:grpSpPr>
            <a:xfrm>
              <a:off x="9319940" y="291601"/>
              <a:ext cx="313580" cy="289748"/>
              <a:chOff x="9259225" y="332657"/>
              <a:chExt cx="313580" cy="289748"/>
            </a:xfrm>
          </p:grpSpPr>
          <p:sp>
            <p:nvSpPr>
              <p:cNvPr id="32" name="角丸四角形 31"/>
              <p:cNvSpPr/>
              <p:nvPr userDrawn="1"/>
            </p:nvSpPr>
            <p:spPr>
              <a:xfrm>
                <a:off x="9259225" y="332657"/>
                <a:ext cx="313580" cy="289748"/>
              </a:xfrm>
              <a:prstGeom prst="roundRect">
                <a:avLst>
                  <a:gd name="adj" fmla="val 4659"/>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p:cNvGrpSpPr/>
              <p:nvPr userDrawn="1"/>
            </p:nvGrpSpPr>
            <p:grpSpPr>
              <a:xfrm>
                <a:off x="9273480" y="354085"/>
                <a:ext cx="288024" cy="24588"/>
                <a:chOff x="9273480" y="354085"/>
                <a:chExt cx="288024" cy="24588"/>
              </a:xfrm>
            </p:grpSpPr>
            <p:sp>
              <p:nvSpPr>
                <p:cNvPr id="61" name="正方形/長方形 60"/>
                <p:cNvSpPr/>
                <p:nvPr userDrawn="1"/>
              </p:nvSpPr>
              <p:spPr>
                <a:xfrm>
                  <a:off x="9273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userDrawn="1"/>
              </p:nvSpPr>
              <p:spPr>
                <a:xfrm>
                  <a:off x="9309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userDrawn="1"/>
              </p:nvSpPr>
              <p:spPr>
                <a:xfrm>
                  <a:off x="9374345"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userDrawn="1"/>
              </p:nvSpPr>
              <p:spPr>
                <a:xfrm>
                  <a:off x="9472837"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userDrawn="1"/>
              </p:nvSpPr>
              <p:spPr>
                <a:xfrm>
                  <a:off x="9410353"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userDrawn="1"/>
              </p:nvSpPr>
              <p:spPr>
                <a:xfrm>
                  <a:off x="9525504"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p:cNvGrpSpPr/>
              <p:nvPr userDrawn="1"/>
            </p:nvGrpSpPr>
            <p:grpSpPr>
              <a:xfrm>
                <a:off x="9273480" y="404664"/>
                <a:ext cx="288032" cy="24588"/>
                <a:chOff x="9273480" y="452084"/>
                <a:chExt cx="288032" cy="24588"/>
              </a:xfrm>
            </p:grpSpPr>
            <p:sp>
              <p:nvSpPr>
                <p:cNvPr id="56" name="正方形/長方形 55"/>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userDrawn="1"/>
            </p:nvGrpSpPr>
            <p:grpSpPr>
              <a:xfrm>
                <a:off x="9273480" y="578493"/>
                <a:ext cx="288032" cy="24588"/>
                <a:chOff x="9273480" y="452084"/>
                <a:chExt cx="288032" cy="24588"/>
              </a:xfrm>
            </p:grpSpPr>
            <p:sp>
              <p:nvSpPr>
                <p:cNvPr id="52" name="正方形/長方形 51"/>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p:cNvGrpSpPr/>
              <p:nvPr userDrawn="1"/>
            </p:nvGrpSpPr>
            <p:grpSpPr>
              <a:xfrm>
                <a:off x="9273480" y="533816"/>
                <a:ext cx="288032" cy="24588"/>
                <a:chOff x="9273480" y="452084"/>
                <a:chExt cx="288032" cy="24588"/>
              </a:xfrm>
            </p:grpSpPr>
            <p:sp>
              <p:nvSpPr>
                <p:cNvPr id="47" name="正方形/長方形 46"/>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p:cNvGrpSpPr/>
              <p:nvPr userDrawn="1"/>
            </p:nvGrpSpPr>
            <p:grpSpPr>
              <a:xfrm>
                <a:off x="9273480" y="486196"/>
                <a:ext cx="237453" cy="24588"/>
                <a:chOff x="9273480" y="452084"/>
                <a:chExt cx="237453" cy="24588"/>
              </a:xfrm>
            </p:grpSpPr>
            <p:sp>
              <p:nvSpPr>
                <p:cNvPr id="43" name="正方形/長方形 42"/>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p:cNvGrpSpPr/>
              <p:nvPr userDrawn="1"/>
            </p:nvGrpSpPr>
            <p:grpSpPr>
              <a:xfrm>
                <a:off x="9323774" y="444941"/>
                <a:ext cx="237738" cy="24588"/>
                <a:chOff x="9323774" y="452084"/>
                <a:chExt cx="237738" cy="24588"/>
              </a:xfrm>
            </p:grpSpPr>
            <p:sp>
              <p:nvSpPr>
                <p:cNvPr id="39" name="正方形/長方形 38"/>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4" name="グループ化 23"/>
            <p:cNvGrpSpPr/>
            <p:nvPr userDrawn="1"/>
          </p:nvGrpSpPr>
          <p:grpSpPr>
            <a:xfrm>
              <a:off x="9185663" y="504164"/>
              <a:ext cx="196730" cy="111665"/>
              <a:chOff x="9004742" y="504164"/>
              <a:chExt cx="196730" cy="111665"/>
            </a:xfrm>
          </p:grpSpPr>
          <p:sp>
            <p:nvSpPr>
              <p:cNvPr id="25" name="角丸四角形 24"/>
              <p:cNvSpPr/>
              <p:nvPr userDrawn="1"/>
            </p:nvSpPr>
            <p:spPr>
              <a:xfrm>
                <a:off x="9004742" y="504164"/>
                <a:ext cx="196730" cy="111665"/>
              </a:xfrm>
              <a:prstGeom prst="roundRect">
                <a:avLst>
                  <a:gd name="adj" fmla="val 1375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userDrawn="1"/>
            </p:nvSpPr>
            <p:spPr>
              <a:xfrm>
                <a:off x="9133941"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userDrawn="1"/>
            </p:nvSpPr>
            <p:spPr>
              <a:xfrm>
                <a:off x="9169949"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userDrawn="1"/>
            </p:nvSpPr>
            <p:spPr>
              <a:xfrm>
                <a:off x="9061933"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userDrawn="1"/>
            </p:nvSpPr>
            <p:spPr>
              <a:xfrm>
                <a:off x="9090219"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userDrawn="1"/>
            </p:nvSpPr>
            <p:spPr>
              <a:xfrm>
                <a:off x="9126227"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userDrawn="1"/>
            </p:nvSpPr>
            <p:spPr>
              <a:xfrm>
                <a:off x="9018211"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31061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a:xfrm>
            <a:off x="7681913" y="6624638"/>
            <a:ext cx="2311400" cy="476250"/>
          </a:xfrm>
        </p:spPr>
        <p:txBody>
          <a:bodyPr/>
          <a:lstStyle>
            <a:lvl1pPr>
              <a:defRPr/>
            </a:lvl1pPr>
          </a:lstStyle>
          <a:p>
            <a:pPr>
              <a:defRPr/>
            </a:pPr>
            <a:fld id="{066070C6-6AAB-491D-B810-7878B2D95991}" type="slidenum">
              <a:rPr lang="en-US" altLang="ja-JP"/>
              <a:pPr>
                <a:defRPr/>
              </a:pPr>
              <a:t>‹#›</a:t>
            </a:fld>
            <a:endParaRPr lang="en-US" altLang="ja-JP" dirty="0"/>
          </a:p>
        </p:txBody>
      </p:sp>
    </p:spTree>
    <p:extLst>
      <p:ext uri="{BB962C8B-B14F-4D97-AF65-F5344CB8AC3E}">
        <p14:creationId xmlns:p14="http://schemas.microsoft.com/office/powerpoint/2010/main" val="319235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582059" y="6368363"/>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Meiryo UI" panose="020B0604030504040204" pitchFamily="50" charset="-128"/>
                <a:ea typeface="Meiryo UI" panose="020B0604030504040204" pitchFamily="50" charset="-128"/>
              </a:defRPr>
            </a:lvl1pPr>
          </a:lstStyle>
          <a:p>
            <a:pPr>
              <a:defRPr/>
            </a:pPr>
            <a:fld id="{FFDCE21E-3BF4-4A13-BE4A-B95BE9787BE2}" type="slidenum">
              <a:rPr lang="en-US" altLang="ja-JP" smtClean="0"/>
              <a:pPr>
                <a:defRPr/>
              </a:pPr>
              <a:t>‹#›</a:t>
            </a:fld>
            <a:endParaRPr lang="en-US" altLang="ja-JP" dirty="0"/>
          </a:p>
        </p:txBody>
      </p:sp>
      <p:sp>
        <p:nvSpPr>
          <p:cNvPr id="1031" name="Rectangle 2"/>
          <p:cNvSpPr>
            <a:spLocks noGrp="1" noChangeArrowheads="1"/>
          </p:cNvSpPr>
          <p:nvPr>
            <p:ph type="title"/>
          </p:nvPr>
        </p:nvSpPr>
        <p:spPr bwMode="auto">
          <a:xfrm>
            <a:off x="0" y="116632"/>
            <a:ext cx="8385381"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81" r:id="rId3"/>
    <p:sldLayoutId id="2147483780" r:id="rId4"/>
    <p:sldLayoutId id="2147483782" r:id="rId5"/>
  </p:sldLayoutIdLst>
  <p:hf hdr="0" ftr="0" dt="0"/>
  <p:txStyles>
    <p:titleStyle>
      <a:lvl1pPr algn="l" rtl="0" eaLnBrk="1" fontAlgn="base" hangingPunct="1">
        <a:spcBef>
          <a:spcPct val="0"/>
        </a:spcBef>
        <a:spcAft>
          <a:spcPct val="0"/>
        </a:spcAft>
        <a:defRPr kumimoji="1" sz="3600" b="0">
          <a:solidFill>
            <a:schemeClr val="tx1">
              <a:lumMod val="65000"/>
              <a:lumOff val="35000"/>
            </a:schemeClr>
          </a:solidFill>
          <a:latin typeface="+mj-ea"/>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subTitle" idx="1"/>
          </p:nvPr>
        </p:nvSpPr>
        <p:spPr>
          <a:xfrm>
            <a:off x="1520331" y="4724573"/>
            <a:ext cx="8142905" cy="1080691"/>
          </a:xfrm>
        </p:spPr>
        <p:txBody>
          <a:bodyPr/>
          <a:lstStyle/>
          <a:p>
            <a:pPr eaLnBrk="1" hangingPunct="1"/>
            <a:r>
              <a:rPr lang="ja-JP" altLang="en-US" dirty="0">
                <a:solidFill>
                  <a:schemeClr val="tx1">
                    <a:lumMod val="65000"/>
                    <a:lumOff val="35000"/>
                  </a:schemeClr>
                </a:solidFill>
                <a:latin typeface="+mj-ea"/>
                <a:ea typeface="+mj-ea"/>
              </a:rPr>
              <a:t>国土交通省 住宅局 市街地建築課マンション政策室</a:t>
            </a:r>
          </a:p>
        </p:txBody>
      </p:sp>
      <p:sp>
        <p:nvSpPr>
          <p:cNvPr id="2" name="タイトル 1"/>
          <p:cNvSpPr>
            <a:spLocks noGrp="1"/>
          </p:cNvSpPr>
          <p:nvPr>
            <p:ph type="ctrTitle"/>
          </p:nvPr>
        </p:nvSpPr>
        <p:spPr>
          <a:xfrm>
            <a:off x="1716068" y="1340768"/>
            <a:ext cx="7907024" cy="2663851"/>
          </a:xfrm>
        </p:spPr>
        <p:txBody>
          <a:bodyPr anchor="ctr"/>
          <a:lstStyle/>
          <a:p>
            <a:r>
              <a:rPr kumimoji="1" lang="ja-JP" altLang="en-US" sz="5400" dirty="0">
                <a:latin typeface="+mj-ea"/>
                <a:ea typeface="+mj-ea"/>
              </a:rPr>
              <a:t>マンション建替円滑化法の改正概要</a:t>
            </a:r>
          </a:p>
        </p:txBody>
      </p:sp>
      <p:grpSp>
        <p:nvGrpSpPr>
          <p:cNvPr id="3" name="グループ化 2"/>
          <p:cNvGrpSpPr/>
          <p:nvPr/>
        </p:nvGrpSpPr>
        <p:grpSpPr>
          <a:xfrm>
            <a:off x="1836150" y="4365104"/>
            <a:ext cx="8072702" cy="179325"/>
            <a:chOff x="1848850" y="4426992"/>
            <a:chExt cx="8072702" cy="179325"/>
          </a:xfrm>
        </p:grpSpPr>
        <p:sp>
          <p:nvSpPr>
            <p:cNvPr id="7" name="Rectangle 9"/>
            <p:cNvSpPr>
              <a:spLocks noChangeArrowheads="1"/>
            </p:cNvSpPr>
            <p:nvPr/>
          </p:nvSpPr>
          <p:spPr bwMode="auto">
            <a:xfrm>
              <a:off x="1848850" y="4509120"/>
              <a:ext cx="8072702" cy="97197"/>
            </a:xfrm>
            <a:prstGeom prst="rect">
              <a:avLst/>
            </a:prstGeom>
            <a:solidFill>
              <a:schemeClr val="bg1">
                <a:lumMod val="50000"/>
              </a:schemeClr>
            </a:solidFill>
            <a:ln w="9525">
              <a:no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chemeClr val="tx1">
                    <a:lumMod val="65000"/>
                    <a:lumOff val="35000"/>
                  </a:schemeClr>
                </a:solidFill>
              </a:endParaRPr>
            </a:p>
          </p:txBody>
        </p:sp>
        <p:sp>
          <p:nvSpPr>
            <p:cNvPr id="6" name="Rectangle 9"/>
            <p:cNvSpPr>
              <a:spLocks noChangeArrowheads="1"/>
            </p:cNvSpPr>
            <p:nvPr/>
          </p:nvSpPr>
          <p:spPr bwMode="auto">
            <a:xfrm>
              <a:off x="1848850" y="4474406"/>
              <a:ext cx="8072702" cy="97197"/>
            </a:xfrm>
            <a:prstGeom prst="rect">
              <a:avLst/>
            </a:prstGeom>
            <a:solidFill>
              <a:schemeClr val="bg1">
                <a:lumMod val="85000"/>
              </a:schemeClr>
            </a:solidFill>
            <a:ln w="9525">
              <a:no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chemeClr val="tx1">
                    <a:lumMod val="65000"/>
                    <a:lumOff val="35000"/>
                  </a:schemeClr>
                </a:solidFill>
              </a:endParaRPr>
            </a:p>
          </p:txBody>
        </p:sp>
        <p:sp>
          <p:nvSpPr>
            <p:cNvPr id="5" name="Rectangle 9"/>
            <p:cNvSpPr>
              <a:spLocks noChangeArrowheads="1"/>
            </p:cNvSpPr>
            <p:nvPr/>
          </p:nvSpPr>
          <p:spPr bwMode="auto">
            <a:xfrm>
              <a:off x="1848850" y="4426992"/>
              <a:ext cx="8072702" cy="97197"/>
            </a:xfrm>
            <a:prstGeom prst="rect">
              <a:avLst/>
            </a:prstGeom>
            <a:solidFill>
              <a:schemeClr val="bg1">
                <a:lumMod val="95000"/>
              </a:schemeClr>
            </a:solidFill>
            <a:ln w="9525">
              <a:no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solidFill>
                  <a:schemeClr val="tx1">
                    <a:lumMod val="65000"/>
                    <a:lumOff val="35000"/>
                  </a:schemeClr>
                </a:solidFill>
              </a:endParaRPr>
            </a:p>
          </p:txBody>
        </p:sp>
      </p:grpSp>
    </p:spTree>
    <p:extLst>
      <p:ext uri="{BB962C8B-B14F-4D97-AF65-F5344CB8AC3E}">
        <p14:creationId xmlns:p14="http://schemas.microsoft.com/office/powerpoint/2010/main" val="326540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8"/>
          <p:cNvSpPr>
            <a:spLocks noGrp="1"/>
          </p:cNvSpPr>
          <p:nvPr>
            <p:ph type="title"/>
          </p:nvPr>
        </p:nvSpPr>
        <p:spPr/>
        <p:txBody>
          <a:bodyPr/>
          <a:lstStyle/>
          <a:p>
            <a:r>
              <a:rPr lang="ja-JP" altLang="en-US" dirty="0"/>
              <a:t>マンション建替え・敷地売却等に関する無料相談　</a:t>
            </a:r>
          </a:p>
        </p:txBody>
      </p:sp>
      <p:sp>
        <p:nvSpPr>
          <p:cNvPr id="5" name="スライド番号プレースホルダー 4"/>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A92967-6141-4257-88AB-9949690E4CF6}" type="slidenum">
              <a:rPr kumimoji="1" lang="en-US" altLang="ja-JP" sz="1400" b="0" i="0" u="none" strike="noStrike" kern="1200" cap="none" spc="0" normalizeH="0" baseline="0" noProof="0">
                <a:ln>
                  <a:noFill/>
                </a:ln>
                <a:solidFill>
                  <a:srgbClr val="000000"/>
                </a:solidFill>
                <a:effectLst/>
                <a:uLnTx/>
                <a:uFillTx/>
                <a:latin typeface="Arial"/>
                <a:ea typeface="ＭＳ Ｐゴシック"/>
                <a:cs typeface="Tahoma" panose="020B060403050404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400" b="0" i="0" u="none" strike="noStrike" kern="1200" cap="none" spc="0" normalizeH="0" baseline="0" noProof="0">
              <a:ln>
                <a:noFill/>
              </a:ln>
              <a:solidFill>
                <a:srgbClr val="000000"/>
              </a:solidFill>
              <a:effectLst/>
              <a:uLnTx/>
              <a:uFillTx/>
              <a:latin typeface="Arial"/>
              <a:ea typeface="ＭＳ Ｐゴシック"/>
              <a:cs typeface="Tahoma" panose="020B0604030504040204" pitchFamily="34" charset="0"/>
            </a:endParaRPr>
          </a:p>
        </p:txBody>
      </p:sp>
      <p:pic>
        <p:nvPicPr>
          <p:cNvPr id="159746"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496616" y="1678010"/>
            <a:ext cx="6735533" cy="5140216"/>
          </a:xfrm>
          <a:prstGeom prst="rect">
            <a:avLst/>
          </a:prstGeom>
          <a:noFill/>
          <a:ln w="9525">
            <a:noFill/>
            <a:miter lim="800000"/>
            <a:headEnd/>
            <a:tailEnd/>
          </a:ln>
        </p:spPr>
      </p:pic>
      <p:sp>
        <p:nvSpPr>
          <p:cNvPr id="11" name="テキスト ボックス 11"/>
          <p:cNvSpPr txBox="1">
            <a:spLocks noChangeArrowheads="1"/>
          </p:cNvSpPr>
          <p:nvPr/>
        </p:nvSpPr>
        <p:spPr bwMode="auto">
          <a:xfrm>
            <a:off x="200472" y="764704"/>
            <a:ext cx="9285415" cy="925347"/>
          </a:xfrm>
          <a:prstGeom prst="roundRect">
            <a:avLst>
              <a:gd name="adj" fmla="val 24728"/>
            </a:avLst>
          </a:prstGeom>
          <a:solidFill>
            <a:srgbClr val="FFCCFF"/>
          </a:solidFill>
          <a:ln>
            <a:noFill/>
            <a:headEnd/>
            <a:tailEnd/>
          </a:ln>
        </p:spPr>
        <p:style>
          <a:lnRef idx="2">
            <a:schemeClr val="accent6"/>
          </a:lnRef>
          <a:fillRef idx="1">
            <a:schemeClr val="lt1"/>
          </a:fillRef>
          <a:effectRef idx="0">
            <a:schemeClr val="accent6"/>
          </a:effectRef>
          <a:fontRef idx="minor">
            <a:schemeClr val="dk1"/>
          </a:fontRef>
        </p:style>
        <p:txBody>
          <a:bodyPr wrap="square">
            <a:no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000" b="0" i="0" u="none" strike="noStrike" kern="1200" cap="none" spc="-50" normalizeH="0" baseline="0" noProof="0" dirty="0">
                <a:ln>
                  <a:noFill/>
                </a:ln>
                <a:solidFill>
                  <a:srgbClr val="000000"/>
                </a:solidFill>
                <a:effectLst/>
                <a:uLnTx/>
                <a:uFillTx/>
                <a:latin typeface="HGP創英角ｺﾞｼｯｸUB"/>
                <a:ea typeface="HGP創英角ｺﾞｼｯｸUB"/>
                <a:cs typeface="+mn-cs"/>
              </a:rPr>
              <a:t>マンションの</a:t>
            </a:r>
            <a:r>
              <a:rPr kumimoji="1" lang="ja-JP" altLang="en-US" sz="2000" b="0" i="0" u="none" strike="noStrike" kern="1200" cap="none" spc="-50" normalizeH="0" baseline="0" noProof="0" dirty="0">
                <a:ln>
                  <a:noFill/>
                </a:ln>
                <a:solidFill>
                  <a:srgbClr val="FF0000"/>
                </a:solidFill>
                <a:effectLst/>
                <a:uLnTx/>
                <a:uFillTx/>
                <a:latin typeface="HGP創英角ｺﾞｼｯｸUB"/>
                <a:ea typeface="HGP創英角ｺﾞｼｯｸUB"/>
                <a:cs typeface="+mn-cs"/>
              </a:rPr>
              <a:t>建替え</a:t>
            </a:r>
            <a:r>
              <a:rPr kumimoji="1" lang="ja-JP" altLang="en-US" sz="2000" b="0" i="0" u="none" strike="noStrike" kern="1200" cap="none" spc="-50" normalizeH="0" baseline="0" noProof="0" dirty="0">
                <a:ln>
                  <a:noFill/>
                </a:ln>
                <a:solidFill>
                  <a:srgbClr val="000000"/>
                </a:solidFill>
                <a:effectLst/>
                <a:uLnTx/>
                <a:uFillTx/>
                <a:latin typeface="HGP創英角ｺﾞｼｯｸUB"/>
                <a:ea typeface="HGP創英角ｺﾞｼｯｸUB"/>
                <a:cs typeface="+mn-cs"/>
              </a:rPr>
              <a:t>や</a:t>
            </a:r>
            <a:r>
              <a:rPr kumimoji="1" lang="ja-JP" altLang="en-US" sz="2000" b="0" i="0" u="none" strike="noStrike" kern="1200" cap="none" spc="-50" normalizeH="0" baseline="0" noProof="0" dirty="0">
                <a:ln>
                  <a:noFill/>
                </a:ln>
                <a:solidFill>
                  <a:srgbClr val="FF0000"/>
                </a:solidFill>
                <a:effectLst/>
                <a:uLnTx/>
                <a:uFillTx/>
                <a:latin typeface="HGP創英角ｺﾞｼｯｸUB"/>
                <a:ea typeface="HGP創英角ｺﾞｼｯｸUB"/>
                <a:cs typeface="+mn-cs"/>
              </a:rPr>
              <a:t>マンション敷地売却</a:t>
            </a:r>
            <a:r>
              <a:rPr kumimoji="1" lang="ja-JP" altLang="en-US" sz="2000" b="0" i="0" u="none" strike="noStrike" kern="1200" cap="none" spc="-50" normalizeH="0" baseline="0" noProof="0" dirty="0">
                <a:ln>
                  <a:noFill/>
                </a:ln>
                <a:solidFill>
                  <a:srgbClr val="000000"/>
                </a:solidFill>
                <a:effectLst/>
                <a:uLnTx/>
                <a:uFillTx/>
                <a:latin typeface="HGP創英角ｺﾞｼｯｸUB"/>
                <a:ea typeface="HGP創英角ｺﾞｼｯｸUB"/>
                <a:cs typeface="+mn-cs"/>
              </a:rPr>
              <a:t>等に関する</a:t>
            </a:r>
            <a:r>
              <a:rPr kumimoji="1" lang="ja-JP" altLang="en-US" sz="2000" b="0" i="0" u="none" strike="noStrike" kern="1200" cap="none" spc="-50" normalizeH="0" baseline="0" noProof="0" dirty="0">
                <a:ln>
                  <a:noFill/>
                </a:ln>
                <a:solidFill>
                  <a:srgbClr val="FF0000"/>
                </a:solidFill>
                <a:effectLst/>
                <a:uLnTx/>
                <a:uFillTx/>
                <a:latin typeface="HGP創英角ｺﾞｼｯｸUB"/>
                <a:ea typeface="HGP創英角ｺﾞｼｯｸUB"/>
                <a:cs typeface="+mn-cs"/>
              </a:rPr>
              <a:t>ご相談</a:t>
            </a:r>
            <a:r>
              <a:rPr kumimoji="1" lang="ja-JP" altLang="en-US" sz="2000" b="0" i="0" u="none" strike="noStrike" kern="1200" cap="none" spc="-50" normalizeH="0" baseline="0" noProof="0" dirty="0">
                <a:ln>
                  <a:noFill/>
                </a:ln>
                <a:solidFill>
                  <a:srgbClr val="000000"/>
                </a:solidFill>
                <a:effectLst/>
                <a:uLnTx/>
                <a:uFillTx/>
                <a:latin typeface="HGP創英角ｺﾞｼｯｸUB"/>
                <a:ea typeface="HGP創英角ｺﾞｼｯｸUB"/>
                <a:cs typeface="+mn-cs"/>
              </a:rPr>
              <a:t>は、</a:t>
            </a:r>
            <a:endParaRPr kumimoji="1" lang="en-US" altLang="ja-JP" sz="2000" b="0" i="0" u="none" strike="noStrike" kern="1200" cap="none" spc="-50" normalizeH="0" baseline="0" noProof="0" dirty="0">
              <a:ln>
                <a:noFill/>
              </a:ln>
              <a:solidFill>
                <a:srgbClr val="000000"/>
              </a:solidFill>
              <a:effectLst/>
              <a:uLnTx/>
              <a:uFillTx/>
              <a:latin typeface="HGP創英角ｺﾞｼｯｸUB"/>
              <a:ea typeface="HGP創英角ｺﾞｼｯｸUB"/>
              <a:cs typeface="+mn-cs"/>
            </a:endParaRPr>
          </a:p>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2000" b="1" i="0" u="sng" strike="noStrike" kern="1200" cap="none" spc="-50" normalizeH="0" baseline="0" noProof="0" dirty="0">
                <a:ln>
                  <a:noFill/>
                </a:ln>
                <a:solidFill>
                  <a:srgbClr val="0070C0"/>
                </a:solidFill>
                <a:effectLst/>
                <a:uLnTx/>
                <a:uFillTx/>
                <a:latin typeface="HGP創英角ｺﾞｼｯｸUB"/>
                <a:ea typeface="HGP創英角ｺﾞｼｯｸUB"/>
                <a:cs typeface="+mn-cs"/>
              </a:rPr>
              <a:t>住まいるダイヤル（（公財）住宅リフォーム・紛争処理支援センター）</a:t>
            </a:r>
            <a:r>
              <a:rPr kumimoji="1" lang="ja-JP" altLang="en-US" sz="2000" b="0" i="0" u="none" strike="noStrike" kern="1200" cap="none" spc="-50" normalizeH="0" baseline="0" noProof="0" dirty="0">
                <a:ln>
                  <a:noFill/>
                </a:ln>
                <a:solidFill>
                  <a:srgbClr val="000000"/>
                </a:solidFill>
                <a:effectLst/>
                <a:uLnTx/>
                <a:uFillTx/>
                <a:latin typeface="HGP創英角ｺﾞｼｯｸUB"/>
                <a:ea typeface="HGP創英角ｺﾞｼｯｸUB"/>
                <a:cs typeface="+mn-cs"/>
              </a:rPr>
              <a:t>へ</a:t>
            </a:r>
            <a:endParaRPr kumimoji="1" lang="en-US" altLang="ja-JP" sz="2000" b="0" i="0" u="none" strike="noStrike" kern="1200" cap="none" spc="-50" normalizeH="0" baseline="0" noProof="0" dirty="0">
              <a:ln>
                <a:noFill/>
              </a:ln>
              <a:solidFill>
                <a:srgbClr val="000000"/>
              </a:solidFill>
              <a:effectLst/>
              <a:uLnTx/>
              <a:uFillTx/>
              <a:latin typeface="HGP創英角ｺﾞｼｯｸUB"/>
              <a:ea typeface="HGP創英角ｺﾞｼｯｸUB"/>
              <a:cs typeface="+mn-cs"/>
            </a:endParaRPr>
          </a:p>
        </p:txBody>
      </p:sp>
    </p:spTree>
    <p:extLst>
      <p:ext uri="{BB962C8B-B14F-4D97-AF65-F5344CB8AC3E}">
        <p14:creationId xmlns:p14="http://schemas.microsoft.com/office/powerpoint/2010/main" val="120667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6638248" y="5904801"/>
            <a:ext cx="1097280" cy="822960"/>
          </a:xfrm>
          <a:prstGeom prst="rect">
            <a:avLst/>
          </a:prstGeom>
        </p:spPr>
      </p:pic>
      <p:pic>
        <p:nvPicPr>
          <p:cNvPr id="3" name="図 2"/>
          <p:cNvPicPr>
            <a:picLocks noChangeAspect="1"/>
          </p:cNvPicPr>
          <p:nvPr/>
        </p:nvPicPr>
        <p:blipFill>
          <a:blip r:embed="rId4"/>
          <a:stretch>
            <a:fillRect/>
          </a:stretch>
        </p:blipFill>
        <p:spPr>
          <a:xfrm>
            <a:off x="7815887" y="4682840"/>
            <a:ext cx="1417320" cy="792480"/>
          </a:xfrm>
          <a:prstGeom prst="rect">
            <a:avLst/>
          </a:prstGeom>
        </p:spPr>
      </p:pic>
      <p:pic>
        <p:nvPicPr>
          <p:cNvPr id="2" name="図 1"/>
          <p:cNvPicPr>
            <a:picLocks noChangeAspect="1"/>
          </p:cNvPicPr>
          <p:nvPr/>
        </p:nvPicPr>
        <p:blipFill>
          <a:blip r:embed="rId5"/>
          <a:stretch>
            <a:fillRect/>
          </a:stretch>
        </p:blipFill>
        <p:spPr>
          <a:xfrm>
            <a:off x="6631445" y="4696039"/>
            <a:ext cx="1089660" cy="800100"/>
          </a:xfrm>
          <a:prstGeom prst="rect">
            <a:avLst/>
          </a:prstGeom>
        </p:spPr>
      </p:pic>
      <p:grpSp>
        <p:nvGrpSpPr>
          <p:cNvPr id="60" name="グループ化 59"/>
          <p:cNvGrpSpPr/>
          <p:nvPr/>
        </p:nvGrpSpPr>
        <p:grpSpPr>
          <a:xfrm>
            <a:off x="0" y="315289"/>
            <a:ext cx="9907200" cy="593431"/>
            <a:chOff x="0" y="51834"/>
            <a:chExt cx="9907200" cy="593431"/>
          </a:xfrm>
        </p:grpSpPr>
        <p:sp>
          <p:nvSpPr>
            <p:cNvPr id="61" name="正方形/長方形 60"/>
            <p:cNvSpPr/>
            <p:nvPr userDrawn="1"/>
          </p:nvSpPr>
          <p:spPr>
            <a:xfrm>
              <a:off x="0" y="380276"/>
              <a:ext cx="9907200" cy="145639"/>
            </a:xfrm>
            <a:prstGeom prst="rect">
              <a:avLst/>
            </a:prstGeom>
            <a:solidFill>
              <a:schemeClr val="bg1">
                <a:lumMod val="95000"/>
              </a:schemeClr>
            </a:solidFill>
            <a:ln w="3175" cap="sq">
              <a:solidFill>
                <a:schemeClr val="bg1">
                  <a:lumMod val="9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62" name="グループ化 61"/>
            <p:cNvGrpSpPr/>
            <p:nvPr userDrawn="1"/>
          </p:nvGrpSpPr>
          <p:grpSpPr>
            <a:xfrm>
              <a:off x="9590454" y="51834"/>
              <a:ext cx="238043" cy="506370"/>
              <a:chOff x="9628550" y="116633"/>
              <a:chExt cx="238043" cy="506370"/>
            </a:xfrm>
          </p:grpSpPr>
          <p:sp>
            <p:nvSpPr>
              <p:cNvPr id="121" name="角丸四角形 120"/>
              <p:cNvSpPr/>
              <p:nvPr userDrawn="1"/>
            </p:nvSpPr>
            <p:spPr>
              <a:xfrm>
                <a:off x="9628550" y="116633"/>
                <a:ext cx="238043" cy="506370"/>
              </a:xfrm>
              <a:prstGeom prst="roundRect">
                <a:avLst>
                  <a:gd name="adj" fmla="val 7966"/>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122" name="グループ化 121"/>
              <p:cNvGrpSpPr/>
              <p:nvPr userDrawn="1"/>
            </p:nvGrpSpPr>
            <p:grpSpPr>
              <a:xfrm>
                <a:off x="9736769" y="538970"/>
                <a:ext cx="126480" cy="31531"/>
                <a:chOff x="9736769" y="500482"/>
                <a:chExt cx="126480" cy="31531"/>
              </a:xfrm>
            </p:grpSpPr>
            <p:grpSp>
              <p:nvGrpSpPr>
                <p:cNvPr id="262" name="グループ化 261"/>
                <p:cNvGrpSpPr/>
                <p:nvPr userDrawn="1"/>
              </p:nvGrpSpPr>
              <p:grpSpPr>
                <a:xfrm>
                  <a:off x="9736769" y="500482"/>
                  <a:ext cx="126480" cy="13880"/>
                  <a:chOff x="9732588" y="596100"/>
                  <a:chExt cx="126480" cy="24588"/>
                </a:xfrm>
              </p:grpSpPr>
              <p:sp>
                <p:nvSpPr>
                  <p:cNvPr id="264" name="正方形/長方形 26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5" name="正方形/長方形 26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sp>
              <p:nvSpPr>
                <p:cNvPr id="263" name="正方形/長方形 262"/>
                <p:cNvSpPr/>
                <p:nvPr userDrawn="1"/>
              </p:nvSpPr>
              <p:spPr>
                <a:xfrm>
                  <a:off x="9771115" y="51813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23" name="グループ化 122"/>
              <p:cNvGrpSpPr/>
              <p:nvPr userDrawn="1"/>
            </p:nvGrpSpPr>
            <p:grpSpPr>
              <a:xfrm>
                <a:off x="9702418" y="462778"/>
                <a:ext cx="160831" cy="65051"/>
                <a:chOff x="9702418" y="500482"/>
                <a:chExt cx="160831" cy="65051"/>
              </a:xfrm>
            </p:grpSpPr>
            <p:grpSp>
              <p:nvGrpSpPr>
                <p:cNvPr id="248" name="グループ化 247"/>
                <p:cNvGrpSpPr/>
                <p:nvPr userDrawn="1"/>
              </p:nvGrpSpPr>
              <p:grpSpPr>
                <a:xfrm>
                  <a:off x="9771115" y="534800"/>
                  <a:ext cx="92134" cy="13880"/>
                  <a:chOff x="9766934" y="596100"/>
                  <a:chExt cx="92134" cy="24588"/>
                </a:xfrm>
              </p:grpSpPr>
              <p:sp>
                <p:nvSpPr>
                  <p:cNvPr id="260" name="正方形/長方形 259"/>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1" name="正方形/長方形 260"/>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49" name="グループ化 248"/>
                <p:cNvGrpSpPr/>
                <p:nvPr userDrawn="1"/>
              </p:nvGrpSpPr>
              <p:grpSpPr>
                <a:xfrm>
                  <a:off x="9736769" y="551653"/>
                  <a:ext cx="93481" cy="13880"/>
                  <a:chOff x="9732588" y="596100"/>
                  <a:chExt cx="93481" cy="24588"/>
                </a:xfrm>
              </p:grpSpPr>
              <p:sp>
                <p:nvSpPr>
                  <p:cNvPr id="258" name="正方形/長方形 257"/>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9" name="正方形/長方形 258"/>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50" name="グループ化 249"/>
                <p:cNvGrpSpPr/>
                <p:nvPr userDrawn="1"/>
              </p:nvGrpSpPr>
              <p:grpSpPr>
                <a:xfrm>
                  <a:off x="9771115" y="500482"/>
                  <a:ext cx="92134" cy="13880"/>
                  <a:chOff x="9766934" y="596100"/>
                  <a:chExt cx="92134" cy="24588"/>
                </a:xfrm>
              </p:grpSpPr>
              <p:sp>
                <p:nvSpPr>
                  <p:cNvPr id="255" name="正方形/長方形 254"/>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6" name="正方形/長方形 255"/>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7" name="正方形/長方形 256"/>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51" name="グループ化 250"/>
                <p:cNvGrpSpPr/>
                <p:nvPr userDrawn="1"/>
              </p:nvGrpSpPr>
              <p:grpSpPr>
                <a:xfrm>
                  <a:off x="9702418" y="518133"/>
                  <a:ext cx="127832" cy="13880"/>
                  <a:chOff x="9698237" y="596100"/>
                  <a:chExt cx="127832" cy="24588"/>
                </a:xfrm>
              </p:grpSpPr>
              <p:sp>
                <p:nvSpPr>
                  <p:cNvPr id="252" name="正方形/長方形 25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3" name="正方形/長方形 252"/>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4" name="正方形/長方形 253"/>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grpSp>
            <p:nvGrpSpPr>
              <p:cNvPr id="124" name="グループ化 123"/>
              <p:cNvGrpSpPr/>
              <p:nvPr userDrawn="1"/>
            </p:nvGrpSpPr>
            <p:grpSpPr>
              <a:xfrm>
                <a:off x="9702418" y="387233"/>
                <a:ext cx="160831" cy="65051"/>
                <a:chOff x="9702418" y="500482"/>
                <a:chExt cx="160831" cy="65051"/>
              </a:xfrm>
            </p:grpSpPr>
            <p:grpSp>
              <p:nvGrpSpPr>
                <p:cNvPr id="234" name="グループ化 233"/>
                <p:cNvGrpSpPr/>
                <p:nvPr userDrawn="1"/>
              </p:nvGrpSpPr>
              <p:grpSpPr>
                <a:xfrm>
                  <a:off x="9702418" y="534800"/>
                  <a:ext cx="160831" cy="13880"/>
                  <a:chOff x="9698237" y="596100"/>
                  <a:chExt cx="160831" cy="24588"/>
                </a:xfrm>
              </p:grpSpPr>
              <p:sp>
                <p:nvSpPr>
                  <p:cNvPr id="244" name="正方形/長方形 243"/>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5" name="正方形/長方形 24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6" name="正方形/長方形 24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7" name="正方形/長方形 246"/>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sp>
              <p:nvSpPr>
                <p:cNvPr id="235" name="正方形/長方形 234"/>
                <p:cNvSpPr/>
                <p:nvPr userDrawn="1"/>
              </p:nvSpPr>
              <p:spPr>
                <a:xfrm>
                  <a:off x="9771115" y="551653"/>
                  <a:ext cx="24589" cy="13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236" name="グループ化 235"/>
                <p:cNvGrpSpPr/>
                <p:nvPr userDrawn="1"/>
              </p:nvGrpSpPr>
              <p:grpSpPr>
                <a:xfrm>
                  <a:off x="9736769" y="500482"/>
                  <a:ext cx="126480" cy="13880"/>
                  <a:chOff x="9732588" y="596100"/>
                  <a:chExt cx="126480" cy="24588"/>
                </a:xfrm>
              </p:grpSpPr>
              <p:sp>
                <p:nvSpPr>
                  <p:cNvPr id="241" name="正方形/長方形 24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2" name="正方形/長方形 24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3" name="正方形/長方形 24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37" name="グループ化 236"/>
                <p:cNvGrpSpPr/>
                <p:nvPr userDrawn="1"/>
              </p:nvGrpSpPr>
              <p:grpSpPr>
                <a:xfrm>
                  <a:off x="9702418" y="518133"/>
                  <a:ext cx="127832" cy="13880"/>
                  <a:chOff x="9698237" y="596100"/>
                  <a:chExt cx="127832" cy="24588"/>
                </a:xfrm>
              </p:grpSpPr>
              <p:sp>
                <p:nvSpPr>
                  <p:cNvPr id="238" name="正方形/長方形 237"/>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9" name="正方形/長方形 238"/>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0" name="正方形/長方形 239"/>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grpSp>
            <p:nvGrpSpPr>
              <p:cNvPr id="125" name="グループ化 124"/>
              <p:cNvGrpSpPr/>
              <p:nvPr userDrawn="1"/>
            </p:nvGrpSpPr>
            <p:grpSpPr>
              <a:xfrm>
                <a:off x="9702418" y="311041"/>
                <a:ext cx="160831" cy="65051"/>
                <a:chOff x="9702418" y="500482"/>
                <a:chExt cx="160831" cy="65051"/>
              </a:xfrm>
            </p:grpSpPr>
            <p:grpSp>
              <p:nvGrpSpPr>
                <p:cNvPr id="218" name="グループ化 217"/>
                <p:cNvGrpSpPr/>
                <p:nvPr userDrawn="1"/>
              </p:nvGrpSpPr>
              <p:grpSpPr>
                <a:xfrm>
                  <a:off x="9702418" y="534800"/>
                  <a:ext cx="127832" cy="13880"/>
                  <a:chOff x="9698237" y="596100"/>
                  <a:chExt cx="127832" cy="24588"/>
                </a:xfrm>
              </p:grpSpPr>
              <p:sp>
                <p:nvSpPr>
                  <p:cNvPr id="231" name="正方形/長方形 230"/>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2" name="正方形/長方形 231"/>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3" name="正方形/長方形 232"/>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19" name="グループ化 218"/>
                <p:cNvGrpSpPr/>
                <p:nvPr userDrawn="1"/>
              </p:nvGrpSpPr>
              <p:grpSpPr>
                <a:xfrm>
                  <a:off x="9702418" y="551653"/>
                  <a:ext cx="160831" cy="13880"/>
                  <a:chOff x="9698237" y="596100"/>
                  <a:chExt cx="160831" cy="24588"/>
                </a:xfrm>
              </p:grpSpPr>
              <p:sp>
                <p:nvSpPr>
                  <p:cNvPr id="227" name="正方形/長方形 226"/>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8" name="正方形/長方形 22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9" name="正方形/長方形 22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0" name="正方形/長方形 22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20" name="グループ化 219"/>
                <p:cNvGrpSpPr/>
                <p:nvPr userDrawn="1"/>
              </p:nvGrpSpPr>
              <p:grpSpPr>
                <a:xfrm>
                  <a:off x="9702418" y="500482"/>
                  <a:ext cx="127832" cy="13880"/>
                  <a:chOff x="9698237" y="596100"/>
                  <a:chExt cx="127832" cy="24588"/>
                </a:xfrm>
              </p:grpSpPr>
              <p:sp>
                <p:nvSpPr>
                  <p:cNvPr id="224" name="正方形/長方形 22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5" name="正方形/長方形 224"/>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6" name="正方形/長方形 22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21" name="グループ化 220"/>
                <p:cNvGrpSpPr/>
                <p:nvPr userDrawn="1"/>
              </p:nvGrpSpPr>
              <p:grpSpPr>
                <a:xfrm>
                  <a:off x="9736769" y="518133"/>
                  <a:ext cx="126480" cy="13880"/>
                  <a:chOff x="9732588" y="596100"/>
                  <a:chExt cx="126480" cy="24588"/>
                </a:xfrm>
              </p:grpSpPr>
              <p:sp>
                <p:nvSpPr>
                  <p:cNvPr id="222" name="正方形/長方形 22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3" name="正方形/長方形 22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grpSp>
            <p:nvGrpSpPr>
              <p:cNvPr id="126" name="グループ化 125"/>
              <p:cNvGrpSpPr/>
              <p:nvPr userDrawn="1"/>
            </p:nvGrpSpPr>
            <p:grpSpPr>
              <a:xfrm>
                <a:off x="9633520" y="236466"/>
                <a:ext cx="229729" cy="65051"/>
                <a:chOff x="9633520" y="500482"/>
                <a:chExt cx="229729" cy="65051"/>
              </a:xfrm>
            </p:grpSpPr>
            <p:grpSp>
              <p:nvGrpSpPr>
                <p:cNvPr id="198" name="グループ化 197"/>
                <p:cNvGrpSpPr/>
                <p:nvPr userDrawn="1"/>
              </p:nvGrpSpPr>
              <p:grpSpPr>
                <a:xfrm>
                  <a:off x="9702418" y="534800"/>
                  <a:ext cx="127832" cy="13880"/>
                  <a:chOff x="9698237" y="596100"/>
                  <a:chExt cx="127832" cy="24588"/>
                </a:xfrm>
              </p:grpSpPr>
              <p:sp>
                <p:nvSpPr>
                  <p:cNvPr id="215" name="正方形/長方形 214"/>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6" name="正方形/長方形 215"/>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7" name="正方形/長方形 216"/>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99" name="グループ化 198"/>
                <p:cNvGrpSpPr/>
                <p:nvPr userDrawn="1"/>
              </p:nvGrpSpPr>
              <p:grpSpPr>
                <a:xfrm>
                  <a:off x="9633520" y="551653"/>
                  <a:ext cx="229729" cy="13880"/>
                  <a:chOff x="9629339" y="596100"/>
                  <a:chExt cx="229729" cy="24588"/>
                </a:xfrm>
              </p:grpSpPr>
              <p:sp>
                <p:nvSpPr>
                  <p:cNvPr id="211" name="正方形/長方形 210"/>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2" name="正方形/長方形 21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3" name="正方形/長方形 21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4" name="正方形/長方形 213"/>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00" name="グループ化 199"/>
                <p:cNvGrpSpPr/>
                <p:nvPr userDrawn="1"/>
              </p:nvGrpSpPr>
              <p:grpSpPr>
                <a:xfrm>
                  <a:off x="9633520" y="500482"/>
                  <a:ext cx="229729" cy="13880"/>
                  <a:chOff x="9629339" y="596100"/>
                  <a:chExt cx="229729" cy="24588"/>
                </a:xfrm>
              </p:grpSpPr>
              <p:sp>
                <p:nvSpPr>
                  <p:cNvPr id="206" name="正方形/長方形 205"/>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7" name="正方形/長方形 206"/>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8" name="正方形/長方形 20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9" name="正方形/長方形 20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0" name="正方形/長方形 209"/>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201" name="グループ化 200"/>
                <p:cNvGrpSpPr/>
                <p:nvPr userDrawn="1"/>
              </p:nvGrpSpPr>
              <p:grpSpPr>
                <a:xfrm>
                  <a:off x="9667872" y="518133"/>
                  <a:ext cx="195377" cy="13880"/>
                  <a:chOff x="9663691" y="596100"/>
                  <a:chExt cx="195377" cy="24588"/>
                </a:xfrm>
              </p:grpSpPr>
              <p:sp>
                <p:nvSpPr>
                  <p:cNvPr id="202" name="正方形/長方形 201"/>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3" name="正方形/長方形 202"/>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4" name="正方形/長方形 203"/>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5" name="正方形/長方形 20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grpSp>
            <p:nvGrpSpPr>
              <p:cNvPr id="127" name="グループ化 126"/>
              <p:cNvGrpSpPr/>
              <p:nvPr userDrawn="1"/>
            </p:nvGrpSpPr>
            <p:grpSpPr>
              <a:xfrm>
                <a:off x="9633520" y="160274"/>
                <a:ext cx="229729" cy="65051"/>
                <a:chOff x="9633520" y="500482"/>
                <a:chExt cx="229729" cy="65051"/>
              </a:xfrm>
            </p:grpSpPr>
            <p:grpSp>
              <p:nvGrpSpPr>
                <p:cNvPr id="177" name="グループ化 176"/>
                <p:cNvGrpSpPr/>
                <p:nvPr userDrawn="1"/>
              </p:nvGrpSpPr>
              <p:grpSpPr>
                <a:xfrm>
                  <a:off x="9633520" y="534800"/>
                  <a:ext cx="229729" cy="13880"/>
                  <a:chOff x="9629339" y="596100"/>
                  <a:chExt cx="229729" cy="24588"/>
                </a:xfrm>
              </p:grpSpPr>
              <p:sp>
                <p:nvSpPr>
                  <p:cNvPr id="194" name="正方形/長方形 193"/>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5" name="正方形/長方形 194"/>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6" name="正方形/長方形 195"/>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7" name="正方形/長方形 196"/>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78" name="グループ化 177"/>
                <p:cNvGrpSpPr/>
                <p:nvPr userDrawn="1"/>
              </p:nvGrpSpPr>
              <p:grpSpPr>
                <a:xfrm>
                  <a:off x="9667872" y="551653"/>
                  <a:ext cx="195377" cy="13880"/>
                  <a:chOff x="9663691" y="596100"/>
                  <a:chExt cx="195377" cy="24588"/>
                </a:xfrm>
              </p:grpSpPr>
              <p:sp>
                <p:nvSpPr>
                  <p:cNvPr id="190" name="正方形/長方形 189"/>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1" name="正方形/長方形 190"/>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2" name="正方形/長方形 191"/>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3" name="正方形/長方形 192"/>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79" name="グループ化 178"/>
                <p:cNvGrpSpPr/>
                <p:nvPr userDrawn="1"/>
              </p:nvGrpSpPr>
              <p:grpSpPr>
                <a:xfrm>
                  <a:off x="9633520" y="500482"/>
                  <a:ext cx="196730" cy="13880"/>
                  <a:chOff x="9629339" y="596100"/>
                  <a:chExt cx="196730" cy="24588"/>
                </a:xfrm>
              </p:grpSpPr>
              <p:sp>
                <p:nvSpPr>
                  <p:cNvPr id="186" name="正方形/長方形 185"/>
                  <p:cNvSpPr/>
                  <p:nvPr userDrawn="1"/>
                </p:nvSpPr>
                <p:spPr>
                  <a:xfrm>
                    <a:off x="962933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7" name="正方形/長方形 186"/>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8" name="正方形/長方形 187"/>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9" name="正方形/長方形 188"/>
                  <p:cNvSpPr/>
                  <p:nvPr userDrawn="1"/>
                </p:nvSpPr>
                <p:spPr>
                  <a:xfrm>
                    <a:off x="969823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80" name="グループ化 179"/>
                <p:cNvGrpSpPr/>
                <p:nvPr userDrawn="1"/>
              </p:nvGrpSpPr>
              <p:grpSpPr>
                <a:xfrm>
                  <a:off x="9667872" y="518133"/>
                  <a:ext cx="195377" cy="13880"/>
                  <a:chOff x="9663691" y="596100"/>
                  <a:chExt cx="195377" cy="24588"/>
                </a:xfrm>
              </p:grpSpPr>
              <p:sp>
                <p:nvSpPr>
                  <p:cNvPr id="181" name="正方形/長方形 180"/>
                  <p:cNvSpPr/>
                  <p:nvPr userDrawn="1"/>
                </p:nvSpPr>
                <p:spPr>
                  <a:xfrm>
                    <a:off x="973258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2" name="正方形/長方形 181"/>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3" name="正方形/長方形 182"/>
                  <p:cNvSpPr/>
                  <p:nvPr userDrawn="1"/>
                </p:nvSpPr>
                <p:spPr>
                  <a:xfrm>
                    <a:off x="9801480"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4" name="正方形/長方形 183"/>
                  <p:cNvSpPr/>
                  <p:nvPr userDrawn="1"/>
                </p:nvSpPr>
                <p:spPr>
                  <a:xfrm>
                    <a:off x="9663691"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85" name="正方形/長方形 184"/>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grpSp>
            <p:nvGrpSpPr>
              <p:cNvPr id="128" name="グループ化 127"/>
              <p:cNvGrpSpPr/>
              <p:nvPr userDrawn="1"/>
            </p:nvGrpSpPr>
            <p:grpSpPr>
              <a:xfrm>
                <a:off x="9658348" y="129322"/>
                <a:ext cx="204901" cy="21222"/>
                <a:chOff x="9658348" y="544311"/>
                <a:chExt cx="204901" cy="21222"/>
              </a:xfrm>
            </p:grpSpPr>
            <p:grpSp>
              <p:nvGrpSpPr>
                <p:cNvPr id="129" name="グループ化 128"/>
                <p:cNvGrpSpPr/>
                <p:nvPr userDrawn="1"/>
              </p:nvGrpSpPr>
              <p:grpSpPr>
                <a:xfrm>
                  <a:off x="9658348" y="544311"/>
                  <a:ext cx="204901" cy="13889"/>
                  <a:chOff x="9654167" y="612947"/>
                  <a:chExt cx="204901" cy="24604"/>
                </a:xfrm>
              </p:grpSpPr>
              <p:sp>
                <p:nvSpPr>
                  <p:cNvPr id="171" name="正方形/長方形 170"/>
                  <p:cNvSpPr/>
                  <p:nvPr userDrawn="1"/>
                </p:nvSpPr>
                <p:spPr>
                  <a:xfrm>
                    <a:off x="970134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2" name="正方形/長方形 171"/>
                  <p:cNvSpPr/>
                  <p:nvPr userDrawn="1"/>
                </p:nvSpPr>
                <p:spPr>
                  <a:xfrm>
                    <a:off x="9766934"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3" name="正方形/長方形 172"/>
                  <p:cNvSpPr/>
                  <p:nvPr userDrawn="1"/>
                </p:nvSpPr>
                <p:spPr>
                  <a:xfrm>
                    <a:off x="9813385" y="612947"/>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4" name="正方形/長方形 173"/>
                  <p:cNvSpPr/>
                  <p:nvPr userDrawn="1"/>
                </p:nvSpPr>
                <p:spPr>
                  <a:xfrm>
                    <a:off x="9654167"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5" name="正方形/長方形 174"/>
                  <p:cNvSpPr/>
                  <p:nvPr userDrawn="1"/>
                </p:nvSpPr>
                <p:spPr>
                  <a:xfrm>
                    <a:off x="9676808" y="612954"/>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6" name="正方形/長方形 175"/>
                  <p:cNvSpPr/>
                  <p:nvPr userDrawn="1"/>
                </p:nvSpPr>
                <p:spPr>
                  <a:xfrm>
                    <a:off x="9834479" y="612963"/>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130" name="グループ化 129"/>
                <p:cNvGrpSpPr/>
                <p:nvPr userDrawn="1"/>
              </p:nvGrpSpPr>
              <p:grpSpPr>
                <a:xfrm>
                  <a:off x="9658348" y="551653"/>
                  <a:ext cx="204901" cy="13880"/>
                  <a:chOff x="9654167" y="596100"/>
                  <a:chExt cx="204901" cy="24588"/>
                </a:xfrm>
              </p:grpSpPr>
              <p:sp>
                <p:nvSpPr>
                  <p:cNvPr id="133" name="正方形/長方形 132"/>
                  <p:cNvSpPr/>
                  <p:nvPr userDrawn="1"/>
                </p:nvSpPr>
                <p:spPr>
                  <a:xfrm>
                    <a:off x="970134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34" name="正方形/長方形 133"/>
                  <p:cNvSpPr/>
                  <p:nvPr userDrawn="1"/>
                </p:nvSpPr>
                <p:spPr>
                  <a:xfrm>
                    <a:off x="9766934"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36" name="正方形/長方形 135"/>
                  <p:cNvSpPr/>
                  <p:nvPr userDrawn="1"/>
                </p:nvSpPr>
                <p:spPr>
                  <a:xfrm>
                    <a:off x="9813385"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2" name="正方形/長方形 141"/>
                  <p:cNvSpPr/>
                  <p:nvPr userDrawn="1"/>
                </p:nvSpPr>
                <p:spPr>
                  <a:xfrm>
                    <a:off x="9654167"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8" name="正方形/長方形 167"/>
                  <p:cNvSpPr/>
                  <p:nvPr userDrawn="1"/>
                </p:nvSpPr>
                <p:spPr>
                  <a:xfrm>
                    <a:off x="9676808"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9" name="正方形/長方形 168"/>
                  <p:cNvSpPr/>
                  <p:nvPr userDrawn="1"/>
                </p:nvSpPr>
                <p:spPr>
                  <a:xfrm>
                    <a:off x="9834479" y="596100"/>
                    <a:ext cx="24589"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grpSp>
        <p:sp>
          <p:nvSpPr>
            <p:cNvPr id="63" name="正方形/長方形 62"/>
            <p:cNvSpPr/>
            <p:nvPr userDrawn="1"/>
          </p:nvSpPr>
          <p:spPr>
            <a:xfrm>
              <a:off x="0" y="599546"/>
              <a:ext cx="9907200" cy="45719"/>
            </a:xfrm>
            <a:prstGeom prst="rect">
              <a:avLst/>
            </a:prstGeom>
            <a:solidFill>
              <a:schemeClr val="bg1">
                <a:lumMod val="50000"/>
              </a:schemeClr>
            </a:solidFill>
            <a:ln w="3175" cap="sq">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5" name="正方形/長方形 64"/>
            <p:cNvSpPr/>
            <p:nvPr userDrawn="1"/>
          </p:nvSpPr>
          <p:spPr>
            <a:xfrm>
              <a:off x="0" y="525915"/>
              <a:ext cx="9907200" cy="73631"/>
            </a:xfrm>
            <a:prstGeom prst="rect">
              <a:avLst/>
            </a:prstGeom>
            <a:solidFill>
              <a:schemeClr val="bg1">
                <a:lumMod val="75000"/>
              </a:schemeClr>
            </a:solidFill>
            <a:ln w="3175" cap="sq">
              <a:solidFill>
                <a:schemeClr val="bg1">
                  <a:lumMod val="7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66" name="グループ化 65"/>
            <p:cNvGrpSpPr/>
            <p:nvPr userDrawn="1"/>
          </p:nvGrpSpPr>
          <p:grpSpPr>
            <a:xfrm>
              <a:off x="9319940" y="291601"/>
              <a:ext cx="313580" cy="289748"/>
              <a:chOff x="9259225" y="332657"/>
              <a:chExt cx="313580" cy="289748"/>
            </a:xfrm>
          </p:grpSpPr>
          <p:sp>
            <p:nvSpPr>
              <p:cNvPr id="75" name="角丸四角形 74"/>
              <p:cNvSpPr/>
              <p:nvPr userDrawn="1"/>
            </p:nvSpPr>
            <p:spPr>
              <a:xfrm>
                <a:off x="9259225" y="332657"/>
                <a:ext cx="313580" cy="289748"/>
              </a:xfrm>
              <a:prstGeom prst="roundRect">
                <a:avLst>
                  <a:gd name="adj" fmla="val 4659"/>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76" name="グループ化 75"/>
              <p:cNvGrpSpPr/>
              <p:nvPr userDrawn="1"/>
            </p:nvGrpSpPr>
            <p:grpSpPr>
              <a:xfrm>
                <a:off x="9273480" y="354085"/>
                <a:ext cx="288024" cy="24588"/>
                <a:chOff x="9273480" y="354085"/>
                <a:chExt cx="288024" cy="24588"/>
              </a:xfrm>
            </p:grpSpPr>
            <p:sp>
              <p:nvSpPr>
                <p:cNvPr id="107" name="正方形/長方形 106"/>
                <p:cNvSpPr/>
                <p:nvPr userDrawn="1"/>
              </p:nvSpPr>
              <p:spPr>
                <a:xfrm>
                  <a:off x="9273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9" name="正方形/長方形 108"/>
                <p:cNvSpPr/>
                <p:nvPr userDrawn="1"/>
              </p:nvSpPr>
              <p:spPr>
                <a:xfrm>
                  <a:off x="9309480"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4" name="正方形/長方形 113"/>
                <p:cNvSpPr/>
                <p:nvPr userDrawn="1"/>
              </p:nvSpPr>
              <p:spPr>
                <a:xfrm>
                  <a:off x="9374345"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5" name="正方形/長方形 114"/>
                <p:cNvSpPr/>
                <p:nvPr userDrawn="1"/>
              </p:nvSpPr>
              <p:spPr>
                <a:xfrm>
                  <a:off x="9472837"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8" name="正方形/長方形 117"/>
                <p:cNvSpPr/>
                <p:nvPr userDrawn="1"/>
              </p:nvSpPr>
              <p:spPr>
                <a:xfrm>
                  <a:off x="9410353"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9" name="正方形/長方形 118"/>
                <p:cNvSpPr/>
                <p:nvPr userDrawn="1"/>
              </p:nvSpPr>
              <p:spPr>
                <a:xfrm>
                  <a:off x="9525504" y="354085"/>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77" name="グループ化 76"/>
              <p:cNvGrpSpPr/>
              <p:nvPr userDrawn="1"/>
            </p:nvGrpSpPr>
            <p:grpSpPr>
              <a:xfrm>
                <a:off x="9273480" y="404664"/>
                <a:ext cx="288032" cy="24588"/>
                <a:chOff x="9273480" y="452084"/>
                <a:chExt cx="288032" cy="24588"/>
              </a:xfrm>
            </p:grpSpPr>
            <p:sp>
              <p:nvSpPr>
                <p:cNvPr id="101" name="正方形/長方形 100"/>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2" name="正方形/長方形 101"/>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3" name="正方形/長方形 102"/>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4" name="正方形/長方形 103"/>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5" name="正方形/長方形 104"/>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78" name="グループ化 77"/>
              <p:cNvGrpSpPr/>
              <p:nvPr userDrawn="1"/>
            </p:nvGrpSpPr>
            <p:grpSpPr>
              <a:xfrm>
                <a:off x="9273480" y="578493"/>
                <a:ext cx="288032" cy="24588"/>
                <a:chOff x="9273480" y="452084"/>
                <a:chExt cx="288032" cy="24588"/>
              </a:xfrm>
            </p:grpSpPr>
            <p:sp>
              <p:nvSpPr>
                <p:cNvPr id="97" name="正方形/長方形 96"/>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8" name="正方形/長方形 97"/>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9" name="正方形/長方形 98"/>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0" name="正方形/長方形 99"/>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79" name="グループ化 78"/>
              <p:cNvGrpSpPr/>
              <p:nvPr userDrawn="1"/>
            </p:nvGrpSpPr>
            <p:grpSpPr>
              <a:xfrm>
                <a:off x="9273480" y="533816"/>
                <a:ext cx="288032" cy="24588"/>
                <a:chOff x="9273480" y="452084"/>
                <a:chExt cx="288032" cy="24588"/>
              </a:xfrm>
            </p:grpSpPr>
            <p:sp>
              <p:nvSpPr>
                <p:cNvPr id="90" name="正方形/長方形 89"/>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3" name="正方形/長方形 92"/>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4" name="正方形/長方形 93"/>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6" name="正方形/長方形 95"/>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80" name="グループ化 79"/>
              <p:cNvGrpSpPr/>
              <p:nvPr userDrawn="1"/>
            </p:nvGrpSpPr>
            <p:grpSpPr>
              <a:xfrm>
                <a:off x="9273480" y="486196"/>
                <a:ext cx="237453" cy="24588"/>
                <a:chOff x="9273480" y="452084"/>
                <a:chExt cx="237453" cy="24588"/>
              </a:xfrm>
            </p:grpSpPr>
            <p:sp>
              <p:nvSpPr>
                <p:cNvPr id="86" name="正方形/長方形 85"/>
                <p:cNvSpPr/>
                <p:nvPr userDrawn="1"/>
              </p:nvSpPr>
              <p:spPr>
                <a:xfrm>
                  <a:off x="9273480"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7" name="正方形/長方形 86"/>
                <p:cNvSpPr/>
                <p:nvPr userDrawn="1"/>
              </p:nvSpPr>
              <p:spPr>
                <a:xfrm>
                  <a:off x="9424647"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8" name="正方形/長方形 87"/>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9" name="正方形/長方形 88"/>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nvGrpSpPr>
              <p:cNvPr id="81" name="グループ化 80"/>
              <p:cNvGrpSpPr/>
              <p:nvPr userDrawn="1"/>
            </p:nvGrpSpPr>
            <p:grpSpPr>
              <a:xfrm>
                <a:off x="9323774" y="444941"/>
                <a:ext cx="237738" cy="24588"/>
                <a:chOff x="9323774" y="452084"/>
                <a:chExt cx="237738" cy="24588"/>
              </a:xfrm>
            </p:grpSpPr>
            <p:sp>
              <p:nvSpPr>
                <p:cNvPr id="82" name="正方形/長方形 81"/>
                <p:cNvSpPr/>
                <p:nvPr userDrawn="1"/>
              </p:nvSpPr>
              <p:spPr>
                <a:xfrm>
                  <a:off x="947493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3" name="正方形/長方形 82"/>
                <p:cNvSpPr/>
                <p:nvPr userDrawn="1"/>
              </p:nvSpPr>
              <p:spPr>
                <a:xfrm>
                  <a:off x="9525512"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4" name="正方形/長方形 83"/>
                <p:cNvSpPr/>
                <p:nvPr userDrawn="1"/>
              </p:nvSpPr>
              <p:spPr>
                <a:xfrm>
                  <a:off x="9323774"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5" name="正方形/長方形 84"/>
                <p:cNvSpPr/>
                <p:nvPr userDrawn="1"/>
              </p:nvSpPr>
              <p:spPr>
                <a:xfrm>
                  <a:off x="9374353" y="452084"/>
                  <a:ext cx="36000"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grpSp>
          <p:nvGrpSpPr>
            <p:cNvPr id="67" name="グループ化 66"/>
            <p:cNvGrpSpPr/>
            <p:nvPr userDrawn="1"/>
          </p:nvGrpSpPr>
          <p:grpSpPr>
            <a:xfrm>
              <a:off x="9185663" y="504164"/>
              <a:ext cx="196730" cy="111665"/>
              <a:chOff x="9004742" y="504164"/>
              <a:chExt cx="196730" cy="111665"/>
            </a:xfrm>
          </p:grpSpPr>
          <p:sp>
            <p:nvSpPr>
              <p:cNvPr id="68" name="角丸四角形 67"/>
              <p:cNvSpPr/>
              <p:nvPr userDrawn="1"/>
            </p:nvSpPr>
            <p:spPr>
              <a:xfrm>
                <a:off x="9004742" y="504164"/>
                <a:ext cx="196730" cy="111665"/>
              </a:xfrm>
              <a:prstGeom prst="roundRect">
                <a:avLst>
                  <a:gd name="adj" fmla="val 13753"/>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9" name="正方形/長方形 68"/>
              <p:cNvSpPr/>
              <p:nvPr userDrawn="1"/>
            </p:nvSpPr>
            <p:spPr>
              <a:xfrm>
                <a:off x="9133941"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0" name="正方形/長方形 69"/>
              <p:cNvSpPr/>
              <p:nvPr userDrawn="1"/>
            </p:nvSpPr>
            <p:spPr>
              <a:xfrm>
                <a:off x="9169949"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1" name="正方形/長方形 70"/>
              <p:cNvSpPr/>
              <p:nvPr userDrawn="1"/>
            </p:nvSpPr>
            <p:spPr>
              <a:xfrm>
                <a:off x="9061933" y="577052"/>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2" name="正方形/長方形 71"/>
              <p:cNvSpPr/>
              <p:nvPr userDrawn="1"/>
            </p:nvSpPr>
            <p:spPr>
              <a:xfrm>
                <a:off x="9090219"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3" name="正方形/長方形 72"/>
              <p:cNvSpPr/>
              <p:nvPr userDrawn="1"/>
            </p:nvSpPr>
            <p:spPr>
              <a:xfrm>
                <a:off x="9126227"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4" name="正方形/長方形 73"/>
              <p:cNvSpPr/>
              <p:nvPr userDrawn="1"/>
            </p:nvSpPr>
            <p:spPr>
              <a:xfrm>
                <a:off x="9018211" y="528854"/>
                <a:ext cx="27047" cy="24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grpSp>
      <p:sp>
        <p:nvSpPr>
          <p:cNvPr id="64" name="AutoShape 15"/>
          <p:cNvSpPr>
            <a:spLocks noChangeArrowheads="1"/>
          </p:cNvSpPr>
          <p:nvPr/>
        </p:nvSpPr>
        <p:spPr bwMode="auto">
          <a:xfrm>
            <a:off x="57126" y="944138"/>
            <a:ext cx="9789369" cy="1024175"/>
          </a:xfrm>
          <a:prstGeom prst="roundRect">
            <a:avLst>
              <a:gd name="adj" fmla="val 0"/>
            </a:avLst>
          </a:prstGeom>
          <a:solidFill>
            <a:schemeClr val="bg1"/>
          </a:solidFill>
          <a:ln w="19050">
            <a:solidFill>
              <a:srgbClr val="0000FF"/>
            </a:solidFill>
            <a:round/>
            <a:headEnd/>
            <a:tailEnd/>
          </a:ln>
        </p:spPr>
        <p:txBody>
          <a:bodyPr lIns="87273" tIns="43636" rIns="87273" bIns="43636"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a:solidFill>
                <a:prstClr val="black"/>
              </a:solidFill>
            </a:endParaRPr>
          </a:p>
          <a:p>
            <a:pPr eaLnBrk="1" hangingPunct="1">
              <a:spcBef>
                <a:spcPct val="0"/>
              </a:spcBef>
              <a:buFontTx/>
              <a:buNone/>
            </a:pPr>
            <a:endParaRPr lang="en-US" altLang="ja-JP" sz="1200">
              <a:solidFill>
                <a:prstClr val="black"/>
              </a:solidFill>
            </a:endParaRPr>
          </a:p>
        </p:txBody>
      </p:sp>
      <p:sp>
        <p:nvSpPr>
          <p:cNvPr id="91" name="AutoShape 16"/>
          <p:cNvSpPr>
            <a:spLocks noChangeArrowheads="1"/>
          </p:cNvSpPr>
          <p:nvPr/>
        </p:nvSpPr>
        <p:spPr bwMode="auto">
          <a:xfrm>
            <a:off x="57125" y="940882"/>
            <a:ext cx="1863357" cy="217327"/>
          </a:xfrm>
          <a:prstGeom prst="roundRect">
            <a:avLst>
              <a:gd name="adj" fmla="val 0"/>
            </a:avLst>
          </a:prstGeom>
          <a:solidFill>
            <a:srgbClr val="0000FF"/>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prstClr val="white"/>
                </a:solidFill>
              </a:rPr>
              <a:t>背景・必要性</a:t>
            </a:r>
          </a:p>
        </p:txBody>
      </p:sp>
      <p:sp>
        <p:nvSpPr>
          <p:cNvPr id="92" name="正方形/長方形 91"/>
          <p:cNvSpPr/>
          <p:nvPr/>
        </p:nvSpPr>
        <p:spPr>
          <a:xfrm>
            <a:off x="75959" y="1124744"/>
            <a:ext cx="7759329" cy="892552"/>
          </a:xfrm>
          <a:prstGeom prst="rect">
            <a:avLst/>
          </a:prstGeom>
        </p:spPr>
        <p:txBody>
          <a:bodyPr wrap="square" lIns="72000" rIns="72000">
            <a:spAutoFit/>
          </a:bodyPr>
          <a:lstStyle/>
          <a:p>
            <a:pPr marL="180000" indent="-180000"/>
            <a:r>
              <a:rPr lang="ja-JP" altLang="en-US" sz="1300" dirty="0">
                <a:latin typeface="Meiryo UI" panose="020B0604030504040204" pitchFamily="50" charset="-128"/>
                <a:ea typeface="Meiryo UI" panose="020B0604030504040204" pitchFamily="50" charset="-128"/>
                <a:cs typeface="メイリオ" panose="020B0604030504040204" pitchFamily="50" charset="-128"/>
              </a:rPr>
              <a:t> ◆ </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築</a:t>
            </a:r>
            <a:r>
              <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40</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年超</a:t>
            </a:r>
            <a:r>
              <a:rPr lang="ja-JP" altLang="en-US" sz="1300" dirty="0">
                <a:latin typeface="Meiryo UI" panose="020B0604030504040204" pitchFamily="50" charset="-128"/>
                <a:ea typeface="Meiryo UI" panose="020B0604030504040204" pitchFamily="50" charset="-128"/>
                <a:cs typeface="メイリオ" panose="020B0604030504040204" pitchFamily="50" charset="-128"/>
              </a:rPr>
              <a:t>のマンションは現在の</a:t>
            </a:r>
            <a:r>
              <a:rPr lang="en-US" altLang="ja-JP" sz="1300" dirty="0">
                <a:latin typeface="Meiryo UI" panose="020B0604030504040204" pitchFamily="50" charset="-128"/>
                <a:ea typeface="Meiryo UI" panose="020B0604030504040204" pitchFamily="50" charset="-128"/>
                <a:cs typeface="メイリオ" panose="020B0604030504040204" pitchFamily="50" charset="-128"/>
              </a:rPr>
              <a:t>92</a:t>
            </a:r>
            <a:r>
              <a:rPr lang="ja-JP" altLang="en-US" sz="1300" dirty="0">
                <a:latin typeface="Meiryo UI" panose="020B0604030504040204" pitchFamily="50" charset="-128"/>
                <a:ea typeface="Meiryo UI" panose="020B0604030504040204" pitchFamily="50" charset="-128"/>
                <a:cs typeface="メイリオ" panose="020B0604030504040204" pitchFamily="50" charset="-128"/>
              </a:rPr>
              <a:t>万戸から</a:t>
            </a:r>
            <a:r>
              <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10</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年後には約</a:t>
            </a:r>
            <a:r>
              <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2.3</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倍の</a:t>
            </a:r>
            <a:r>
              <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214</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万戸</a:t>
            </a:r>
            <a:r>
              <a:rPr lang="ja-JP" altLang="en-US" sz="1300" dirty="0">
                <a:latin typeface="Meiryo UI" panose="020B0604030504040204" pitchFamily="50" charset="-128"/>
                <a:ea typeface="Meiryo UI" panose="020B0604030504040204" pitchFamily="50" charset="-128"/>
                <a:cs typeface="メイリオ" panose="020B0604030504040204" pitchFamily="50" charset="-128"/>
              </a:rPr>
              <a:t>、</a:t>
            </a:r>
            <a:r>
              <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20</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年後には約</a:t>
            </a:r>
            <a:r>
              <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4.2</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倍の</a:t>
            </a:r>
            <a:r>
              <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385</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万戸</a:t>
            </a:r>
            <a:r>
              <a:rPr lang="ja-JP" altLang="en-US" sz="1300" dirty="0">
                <a:latin typeface="Meiryo UI" panose="020B0604030504040204" pitchFamily="50" charset="-128"/>
                <a:ea typeface="Meiryo UI" panose="020B0604030504040204" pitchFamily="50" charset="-128"/>
                <a:cs typeface="メイリオ" panose="020B0604030504040204" pitchFamily="50" charset="-128"/>
              </a:rPr>
              <a:t>となるなど、今後、老朽化や管理組合の担い手不足が顕著な</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高経年マンションが急増する見込み</a:t>
            </a:r>
            <a:endParaRPr lang="en-US" altLang="ja-JP"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marL="180000" indent="-180000"/>
            <a:r>
              <a:rPr lang="ja-JP" altLang="en-US" sz="1300" dirty="0">
                <a:latin typeface="Meiryo UI" panose="020B0604030504040204" pitchFamily="50" charset="-128"/>
                <a:ea typeface="Meiryo UI" panose="020B0604030504040204" pitchFamily="50" charset="-128"/>
                <a:cs typeface="メイリオ" panose="020B0604030504040204" pitchFamily="50" charset="-128"/>
              </a:rPr>
              <a:t> ◆ 老朽化を抑制し、周辺への危害等を防止するための</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維持管理の適正化</a:t>
            </a:r>
            <a:r>
              <a:rPr lang="ja-JP" altLang="en-US" sz="1300" dirty="0">
                <a:latin typeface="Meiryo UI" panose="020B0604030504040204" pitchFamily="50" charset="-128"/>
                <a:ea typeface="Meiryo UI" panose="020B0604030504040204" pitchFamily="50" charset="-128"/>
                <a:cs typeface="メイリオ" panose="020B0604030504040204" pitchFamily="50" charset="-128"/>
              </a:rPr>
              <a:t>や老朽化が進み維持修繕等が困難な</a:t>
            </a:r>
            <a:br>
              <a:rPr lang="en-US" altLang="ja-JP" sz="1300" dirty="0">
                <a:latin typeface="Meiryo UI" panose="020B0604030504040204" pitchFamily="50" charset="-128"/>
                <a:ea typeface="Meiryo UI" panose="020B0604030504040204" pitchFamily="50" charset="-128"/>
                <a:cs typeface="メイリオ" panose="020B0604030504040204" pitchFamily="50" charset="-128"/>
              </a:rPr>
            </a:br>
            <a:r>
              <a:rPr lang="ja-JP" altLang="en-US" sz="1300" dirty="0">
                <a:latin typeface="Meiryo UI" panose="020B0604030504040204" pitchFamily="50" charset="-128"/>
                <a:ea typeface="Meiryo UI" panose="020B0604030504040204" pitchFamily="50" charset="-128"/>
                <a:cs typeface="メイリオ" panose="020B0604030504040204" pitchFamily="50" charset="-128"/>
              </a:rPr>
              <a:t>マンションの</a:t>
            </a:r>
            <a:r>
              <a:rPr lang="ja-JP" altLang="en-US" sz="13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再生に向けた取組の強化</a:t>
            </a:r>
            <a:r>
              <a:rPr lang="ja-JP" altLang="en-US" sz="1300" dirty="0">
                <a:latin typeface="Meiryo UI" panose="020B0604030504040204" pitchFamily="50" charset="-128"/>
                <a:ea typeface="Meiryo UI" panose="020B0604030504040204" pitchFamily="50" charset="-128"/>
                <a:cs typeface="メイリオ" panose="020B0604030504040204" pitchFamily="50" charset="-128"/>
              </a:rPr>
              <a:t>が喫緊の課題</a:t>
            </a:r>
            <a:endParaRPr lang="en-US" altLang="ja-JP" sz="1300" dirty="0">
              <a:solidFill>
                <a:srgbClr val="000000"/>
              </a:solidFill>
              <a:latin typeface="Meiryo UI" panose="020B0604030504040204" pitchFamily="50" charset="-128"/>
              <a:ea typeface="Meiryo UI" panose="020B0604030504040204" pitchFamily="50" charset="-128"/>
            </a:endParaRPr>
          </a:p>
        </p:txBody>
      </p:sp>
      <p:sp>
        <p:nvSpPr>
          <p:cNvPr id="95" name="AutoShape 7"/>
          <p:cNvSpPr>
            <a:spLocks noChangeArrowheads="1"/>
          </p:cNvSpPr>
          <p:nvPr/>
        </p:nvSpPr>
        <p:spPr bwMode="auto">
          <a:xfrm>
            <a:off x="57184" y="2005688"/>
            <a:ext cx="9789311" cy="4828880"/>
          </a:xfrm>
          <a:prstGeom prst="roundRect">
            <a:avLst>
              <a:gd name="adj" fmla="val 0"/>
            </a:avLst>
          </a:prstGeom>
          <a:noFill/>
          <a:ln w="19050">
            <a:solidFill>
              <a:srgbClr val="FF0066"/>
            </a:solidFill>
            <a:round/>
            <a:headEnd/>
            <a:tailEnd/>
          </a:ln>
          <a:effectLst/>
          <a:extLst>
            <a:ext uri="{909E8E84-426E-40DD-AFC4-6F175D3DCCD1}">
              <a14:hiddenFill xmlns:a14="http://schemas.microsoft.com/office/drawing/2010/main">
                <a:solidFill>
                  <a:srgbClr val="FF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3" tIns="43636" rIns="87273" bIns="43636"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900">
              <a:solidFill>
                <a:prstClr val="black"/>
              </a:solidFill>
            </a:endParaRPr>
          </a:p>
        </p:txBody>
      </p:sp>
      <p:sp>
        <p:nvSpPr>
          <p:cNvPr id="106" name="AutoShape 10"/>
          <p:cNvSpPr>
            <a:spLocks noChangeArrowheads="1"/>
          </p:cNvSpPr>
          <p:nvPr/>
        </p:nvSpPr>
        <p:spPr bwMode="auto">
          <a:xfrm>
            <a:off x="57125" y="2013817"/>
            <a:ext cx="1865647" cy="234027"/>
          </a:xfrm>
          <a:prstGeom prst="roundRect">
            <a:avLst>
              <a:gd name="adj" fmla="val 0"/>
            </a:avLst>
          </a:prstGeom>
          <a:solidFill>
            <a:srgbClr val="FF0066"/>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prstClr val="white"/>
                </a:solidFill>
                <a:latin typeface="Meiryo UI" panose="020B0604030504040204" pitchFamily="50" charset="-128"/>
                <a:ea typeface="Meiryo UI" panose="020B0604030504040204" pitchFamily="50" charset="-128"/>
              </a:rPr>
              <a:t>法律の概要</a:t>
            </a:r>
          </a:p>
        </p:txBody>
      </p:sp>
      <p:sp>
        <p:nvSpPr>
          <p:cNvPr id="108" name="AutoShape 10"/>
          <p:cNvSpPr>
            <a:spLocks noChangeArrowheads="1"/>
          </p:cNvSpPr>
          <p:nvPr/>
        </p:nvSpPr>
        <p:spPr bwMode="auto">
          <a:xfrm>
            <a:off x="104534" y="4388859"/>
            <a:ext cx="360000" cy="2412000"/>
          </a:xfrm>
          <a:prstGeom prst="roundRect">
            <a:avLst>
              <a:gd name="adj" fmla="val 0"/>
            </a:avLst>
          </a:prstGeom>
          <a:solidFill>
            <a:srgbClr val="00B050"/>
          </a:solidFill>
          <a:ln w="9525">
            <a:noFill/>
            <a:round/>
            <a:headEnd/>
            <a:tailEnd/>
          </a:ln>
          <a:effectLst/>
        </p:spPr>
        <p:txBody>
          <a:bodyPr vert="eaVert"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100" b="1" dirty="0">
                <a:solidFill>
                  <a:prstClr val="white"/>
                </a:solidFill>
                <a:latin typeface="Meiryo UI" panose="020B0604030504040204" pitchFamily="50" charset="-128"/>
                <a:ea typeface="Meiryo UI" panose="020B0604030504040204" pitchFamily="50" charset="-128"/>
              </a:rPr>
              <a:t>マンション建替円滑化法の改正</a:t>
            </a:r>
          </a:p>
        </p:txBody>
      </p:sp>
      <p:sp>
        <p:nvSpPr>
          <p:cNvPr id="110" name="正方形/長方形 109"/>
          <p:cNvSpPr/>
          <p:nvPr/>
        </p:nvSpPr>
        <p:spPr>
          <a:xfrm>
            <a:off x="518759" y="4388859"/>
            <a:ext cx="9216000" cy="241300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a:solidFill>
                <a:prstClr val="white"/>
              </a:solidFill>
            </a:endParaRPr>
          </a:p>
        </p:txBody>
      </p:sp>
      <p:sp>
        <p:nvSpPr>
          <p:cNvPr id="112" name="正方形/長方形 111"/>
          <p:cNvSpPr/>
          <p:nvPr/>
        </p:nvSpPr>
        <p:spPr>
          <a:xfrm>
            <a:off x="526663" y="4649127"/>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3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除却の必要性に係る認定対象の拡充</a:t>
            </a:r>
            <a:r>
              <a:rPr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公布後１年６か月以内施行</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AutoShape 10"/>
          <p:cNvSpPr>
            <a:spLocks noChangeArrowheads="1"/>
          </p:cNvSpPr>
          <p:nvPr/>
        </p:nvSpPr>
        <p:spPr bwMode="auto">
          <a:xfrm>
            <a:off x="518759" y="4388859"/>
            <a:ext cx="9216000" cy="252000"/>
          </a:xfrm>
          <a:prstGeom prst="roundRect">
            <a:avLst>
              <a:gd name="adj" fmla="val 0"/>
            </a:avLst>
          </a:prstGeom>
          <a:solidFill>
            <a:srgbClr val="00B050"/>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prstClr val="white"/>
                </a:solidFill>
              </a:rPr>
              <a:t>マンションの再生の円滑化の推進</a:t>
            </a:r>
          </a:p>
        </p:txBody>
      </p:sp>
      <p:sp>
        <p:nvSpPr>
          <p:cNvPr id="131" name="テキスト ボックス 8"/>
          <p:cNvSpPr txBox="1">
            <a:spLocks noChangeArrowheads="1"/>
          </p:cNvSpPr>
          <p:nvPr/>
        </p:nvSpPr>
        <p:spPr bwMode="auto">
          <a:xfrm>
            <a:off x="1989737" y="1988840"/>
            <a:ext cx="2795428" cy="257369"/>
          </a:xfrm>
          <a:prstGeom prst="rect">
            <a:avLst/>
          </a:prstGeom>
          <a:noFill/>
          <a:ln w="9525">
            <a:noFill/>
            <a:miter lim="800000"/>
            <a:headEnd/>
            <a:tailEnd/>
          </a:ln>
        </p:spPr>
        <p:txBody>
          <a:bodyPr wrap="square" lIns="0" tIns="36000" rIns="0" bIns="360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solidFill>
                  <a:srgbClr val="000000"/>
                </a:solidFill>
                <a:latin typeface="Meiryo UI" panose="020B0604030504040204" pitchFamily="50" charset="-128"/>
                <a:ea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rPr>
              <a:t>令和</a:t>
            </a:r>
            <a:r>
              <a:rPr lang="en-US" altLang="ja-JP" sz="1200" dirty="0">
                <a:solidFill>
                  <a:srgbClr val="000000"/>
                </a:solidFill>
                <a:latin typeface="Meiryo UI" panose="020B0604030504040204" pitchFamily="50" charset="-128"/>
                <a:ea typeface="Meiryo UI" panose="020B0604030504040204" pitchFamily="50" charset="-128"/>
              </a:rPr>
              <a:t>2</a:t>
            </a:r>
            <a:r>
              <a:rPr lang="ja-JP" altLang="en-US" sz="1200" dirty="0">
                <a:solidFill>
                  <a:srgbClr val="000000"/>
                </a:solidFill>
                <a:latin typeface="Meiryo UI" panose="020B0604030504040204" pitchFamily="50" charset="-128"/>
                <a:ea typeface="Meiryo UI" panose="020B0604030504040204" pitchFamily="50" charset="-128"/>
              </a:rPr>
              <a:t>年</a:t>
            </a:r>
            <a:r>
              <a:rPr lang="en-US" altLang="ja-JP" sz="1200" dirty="0">
                <a:solidFill>
                  <a:srgbClr val="000000"/>
                </a:solidFill>
                <a:latin typeface="Meiryo UI" panose="020B0604030504040204" pitchFamily="50" charset="-128"/>
                <a:ea typeface="Meiryo UI" panose="020B0604030504040204" pitchFamily="50" charset="-128"/>
              </a:rPr>
              <a:t>6</a:t>
            </a:r>
            <a:r>
              <a:rPr lang="ja-JP" altLang="en-US" sz="1200" dirty="0">
                <a:solidFill>
                  <a:srgbClr val="000000"/>
                </a:solidFill>
                <a:latin typeface="Meiryo UI" panose="020B0604030504040204" pitchFamily="50" charset="-128"/>
                <a:ea typeface="Meiryo UI" panose="020B0604030504040204" pitchFamily="50" charset="-128"/>
              </a:rPr>
              <a:t>月</a:t>
            </a:r>
            <a:r>
              <a:rPr lang="en-US" altLang="ja-JP" sz="1200" dirty="0">
                <a:solidFill>
                  <a:srgbClr val="000000"/>
                </a:solidFill>
                <a:latin typeface="Meiryo UI" panose="020B0604030504040204" pitchFamily="50" charset="-128"/>
                <a:ea typeface="Meiryo UI" panose="020B0604030504040204" pitchFamily="50" charset="-128"/>
              </a:rPr>
              <a:t>16</a:t>
            </a:r>
            <a:r>
              <a:rPr lang="ja-JP" altLang="en-US" sz="1200" dirty="0">
                <a:solidFill>
                  <a:srgbClr val="000000"/>
                </a:solidFill>
                <a:latin typeface="Meiryo UI" panose="020B0604030504040204" pitchFamily="50" charset="-128"/>
                <a:ea typeface="Meiryo UI" panose="020B0604030504040204" pitchFamily="50" charset="-128"/>
              </a:rPr>
              <a:t>日成立、</a:t>
            </a:r>
            <a:r>
              <a:rPr lang="en-US" altLang="ja-JP" sz="1200" dirty="0">
                <a:solidFill>
                  <a:srgbClr val="000000"/>
                </a:solidFill>
                <a:latin typeface="Meiryo UI" panose="020B0604030504040204" pitchFamily="50" charset="-128"/>
                <a:ea typeface="Meiryo UI" panose="020B0604030504040204" pitchFamily="50" charset="-128"/>
              </a:rPr>
              <a:t>6</a:t>
            </a:r>
            <a:r>
              <a:rPr lang="ja-JP" altLang="en-US" sz="1200" dirty="0">
                <a:solidFill>
                  <a:srgbClr val="000000"/>
                </a:solidFill>
                <a:latin typeface="Meiryo UI" panose="020B0604030504040204" pitchFamily="50" charset="-128"/>
                <a:ea typeface="Meiryo UI" panose="020B0604030504040204" pitchFamily="50" charset="-128"/>
              </a:rPr>
              <a:t>月</a:t>
            </a:r>
            <a:r>
              <a:rPr lang="en-US" altLang="ja-JP" sz="1200" dirty="0">
                <a:solidFill>
                  <a:srgbClr val="000000"/>
                </a:solidFill>
                <a:latin typeface="Meiryo UI" panose="020B0604030504040204" pitchFamily="50" charset="-128"/>
                <a:ea typeface="Meiryo UI" panose="020B0604030504040204" pitchFamily="50" charset="-128"/>
              </a:rPr>
              <a:t>24</a:t>
            </a:r>
            <a:r>
              <a:rPr lang="ja-JP" altLang="en-US" sz="1200" dirty="0">
                <a:solidFill>
                  <a:srgbClr val="000000"/>
                </a:solidFill>
                <a:latin typeface="Meiryo UI" panose="020B0604030504040204" pitchFamily="50" charset="-128"/>
                <a:ea typeface="Meiryo UI" panose="020B0604030504040204" pitchFamily="50" charset="-128"/>
              </a:rPr>
              <a:t>日公布</a:t>
            </a:r>
            <a:r>
              <a:rPr lang="en-US" altLang="ja-JP" sz="1200" dirty="0">
                <a:solidFill>
                  <a:srgbClr val="000000"/>
                </a:solidFill>
                <a:latin typeface="Meiryo UI" panose="020B0604030504040204" pitchFamily="50" charset="-128"/>
                <a:ea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endParaRPr>
          </a:p>
        </p:txBody>
      </p:sp>
      <p:sp>
        <p:nvSpPr>
          <p:cNvPr id="146" name="正方形/長方形 145"/>
          <p:cNvSpPr/>
          <p:nvPr/>
        </p:nvSpPr>
        <p:spPr>
          <a:xfrm>
            <a:off x="552616" y="4859241"/>
            <a:ext cx="6756981" cy="216616"/>
          </a:xfrm>
          <a:prstGeom prst="rect">
            <a:avLst/>
          </a:prstGeom>
          <a:noFill/>
          <a:ln w="9525" cap="flat" cmpd="sng" algn="ctr">
            <a:noFill/>
            <a:prstDash val="solid"/>
          </a:ln>
          <a:effectLst/>
        </p:spPr>
        <p:txBody>
          <a:bodyPr rtlCol="0" anchor="ctr"/>
          <a:lstStyle/>
          <a:p>
            <a:pPr marR="0" lvl="0" algn="l" defTabSz="914400" eaLnBrk="1" fontAlgn="auto" latinLnBrk="0" hangingPunct="1">
              <a:spcBef>
                <a:spcPts val="0"/>
              </a:spcBef>
              <a:spcAft>
                <a:spcPts val="0"/>
              </a:spcAft>
              <a:buClrTx/>
              <a:buSzTx/>
              <a:buFontTx/>
              <a:buNone/>
              <a:tabLst/>
              <a:defRPr/>
            </a:pPr>
            <a:r>
              <a:rPr kumimoji="0" lang="ja-JP" altLang="en-US" sz="1300" kern="0" dirty="0">
                <a:latin typeface="Meiryo UI" panose="020B0604030504040204" pitchFamily="50" charset="-128"/>
                <a:ea typeface="Meiryo UI" panose="020B0604030504040204" pitchFamily="50" charset="-128"/>
              </a:rPr>
              <a:t>除却の必要性に係る認定対象に、現行の耐震性不足のものに加え、以下を追加</a:t>
            </a:r>
            <a:endParaRPr kumimoji="0" lang="en-US" altLang="ja-JP" sz="1300" kern="0" dirty="0">
              <a:latin typeface="Meiryo UI" panose="020B0604030504040204" pitchFamily="50" charset="-128"/>
              <a:ea typeface="Meiryo UI" panose="020B0604030504040204" pitchFamily="50" charset="-128"/>
            </a:endParaRPr>
          </a:p>
        </p:txBody>
      </p:sp>
      <p:sp>
        <p:nvSpPr>
          <p:cNvPr id="147" name="正方形/長方形 146"/>
          <p:cNvSpPr/>
          <p:nvPr/>
        </p:nvSpPr>
        <p:spPr>
          <a:xfrm>
            <a:off x="677947" y="5045219"/>
            <a:ext cx="4850649" cy="248840"/>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①</a:t>
            </a:r>
            <a:r>
              <a:rPr kumimoji="0" lang="ja-JP" altLang="en-US" sz="1300" b="1" u="sng" kern="0" dirty="0">
                <a:latin typeface="Meiryo UI" panose="020B0604030504040204" pitchFamily="50" charset="-128"/>
                <a:ea typeface="Meiryo UI" panose="020B0604030504040204" pitchFamily="50" charset="-128"/>
              </a:rPr>
              <a:t>外壁の剥落等により危害を生ずるおそれがあるマンション等</a:t>
            </a:r>
            <a:endParaRPr kumimoji="0" lang="en-US" altLang="ja-JP" sz="1300" b="1" u="sng" kern="0" dirty="0">
              <a:latin typeface="Meiryo UI" panose="020B0604030504040204" pitchFamily="50" charset="-128"/>
              <a:ea typeface="Meiryo UI" panose="020B0604030504040204" pitchFamily="50" charset="-128"/>
            </a:endParaRPr>
          </a:p>
        </p:txBody>
      </p:sp>
      <p:sp>
        <p:nvSpPr>
          <p:cNvPr id="148" name="正方形/長方形 147"/>
          <p:cNvSpPr/>
          <p:nvPr/>
        </p:nvSpPr>
        <p:spPr>
          <a:xfrm>
            <a:off x="739583" y="5258664"/>
            <a:ext cx="3637353" cy="236238"/>
          </a:xfrm>
          <a:prstGeom prst="rect">
            <a:avLst/>
          </a:prstGeom>
          <a:noFill/>
          <a:ln w="9525" cap="flat" cmpd="sng" algn="ctr">
            <a:noFill/>
            <a:prstDash val="solid"/>
          </a:ln>
          <a:effectLst/>
        </p:spPr>
        <p:txBody>
          <a:bodyPr rtlCol="0" anchor="ctr"/>
          <a:lstStyle/>
          <a:p>
            <a:pPr marL="180975" indent="-85725" algn="l"/>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4/5</a:t>
            </a:r>
            <a:r>
              <a:rPr lang="ja-JP" altLang="en-US" sz="1200" dirty="0">
                <a:latin typeface="Meiryo UI" panose="020B0604030504040204" pitchFamily="50" charset="-128"/>
                <a:ea typeface="Meiryo UI" panose="020B0604030504040204" pitchFamily="50" charset="-128"/>
              </a:rPr>
              <a:t>以上の同意によりマンション敷地売却を可能に</a:t>
            </a:r>
            <a:endParaRPr lang="en-US" altLang="ja-JP" sz="1200" dirty="0">
              <a:latin typeface="Meiryo UI" panose="020B0604030504040204" pitchFamily="50" charset="-128"/>
              <a:ea typeface="Meiryo UI" panose="020B0604030504040204" pitchFamily="50" charset="-128"/>
            </a:endParaRPr>
          </a:p>
        </p:txBody>
      </p:sp>
      <p:sp>
        <p:nvSpPr>
          <p:cNvPr id="149" name="正方形/長方形 148"/>
          <p:cNvSpPr/>
          <p:nvPr/>
        </p:nvSpPr>
        <p:spPr>
          <a:xfrm>
            <a:off x="736246" y="5411256"/>
            <a:ext cx="3562277" cy="251114"/>
          </a:xfrm>
          <a:prstGeom prst="rect">
            <a:avLst/>
          </a:prstGeom>
          <a:noFill/>
          <a:ln w="9525" cap="flat" cmpd="sng" algn="ctr">
            <a:noFill/>
            <a:prstDash val="solid"/>
          </a:ln>
          <a:effectLst/>
        </p:spPr>
        <p:txBody>
          <a:bodyPr rtlCol="0" anchor="ctr"/>
          <a:lstStyle/>
          <a:p>
            <a:pPr marL="180975" indent="-85725" algn="l"/>
            <a:r>
              <a:rPr lang="ja-JP" altLang="en-US" sz="1200" dirty="0">
                <a:latin typeface="Meiryo UI" panose="020B0604030504040204" pitchFamily="50" charset="-128"/>
                <a:ea typeface="Meiryo UI" panose="020B0604030504040204" pitchFamily="50" charset="-128"/>
              </a:rPr>
              <a:t>・建替時の容積率特例</a:t>
            </a:r>
            <a:endParaRPr lang="en-US" altLang="ja-JP" sz="1200" dirty="0">
              <a:latin typeface="Meiryo UI" panose="020B0604030504040204" pitchFamily="50" charset="-128"/>
              <a:ea typeface="Meiryo UI" panose="020B0604030504040204" pitchFamily="50" charset="-128"/>
            </a:endParaRPr>
          </a:p>
        </p:txBody>
      </p:sp>
      <p:sp>
        <p:nvSpPr>
          <p:cNvPr id="150" name="正方形/長方形 149"/>
          <p:cNvSpPr/>
          <p:nvPr/>
        </p:nvSpPr>
        <p:spPr>
          <a:xfrm>
            <a:off x="674659" y="5580229"/>
            <a:ext cx="5387489" cy="316608"/>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②</a:t>
            </a:r>
            <a:r>
              <a:rPr kumimoji="0" lang="ja-JP" altLang="en-US" sz="1300" b="1" u="sng" kern="0" dirty="0">
                <a:latin typeface="Meiryo UI" panose="020B0604030504040204" pitchFamily="50" charset="-128"/>
                <a:ea typeface="Meiryo UI" panose="020B0604030504040204" pitchFamily="50" charset="-128"/>
              </a:rPr>
              <a:t>バリアフリー性能が確保されていないマンション等</a:t>
            </a:r>
            <a:endParaRPr kumimoji="0" lang="en-US" altLang="ja-JP" sz="1300" b="1" u="sng" kern="0" dirty="0">
              <a:latin typeface="Meiryo UI" panose="020B0604030504040204" pitchFamily="50" charset="-128"/>
              <a:ea typeface="Meiryo UI" panose="020B0604030504040204" pitchFamily="50" charset="-128"/>
            </a:endParaRPr>
          </a:p>
        </p:txBody>
      </p:sp>
      <p:sp>
        <p:nvSpPr>
          <p:cNvPr id="151" name="正方形/長方形 150"/>
          <p:cNvSpPr/>
          <p:nvPr/>
        </p:nvSpPr>
        <p:spPr>
          <a:xfrm>
            <a:off x="736246" y="5738759"/>
            <a:ext cx="3296181" cy="411112"/>
          </a:xfrm>
          <a:prstGeom prst="rect">
            <a:avLst/>
          </a:prstGeom>
          <a:noFill/>
          <a:ln w="9525" cap="flat" cmpd="sng" algn="ctr">
            <a:noFill/>
            <a:prstDash val="solid"/>
          </a:ln>
          <a:effectLst/>
        </p:spPr>
        <p:txBody>
          <a:bodyPr rtlCol="0" anchor="ctr"/>
          <a:lstStyle/>
          <a:p>
            <a:pPr marL="180975" indent="-85725" algn="l"/>
            <a:r>
              <a:rPr lang="ja-JP" altLang="en-US" sz="1200" dirty="0">
                <a:latin typeface="Meiryo UI" panose="020B0604030504040204" pitchFamily="50" charset="-128"/>
                <a:ea typeface="Meiryo UI" panose="020B0604030504040204" pitchFamily="50" charset="-128"/>
              </a:rPr>
              <a:t>・建替時の容積率特例</a:t>
            </a:r>
            <a:endParaRPr lang="en-US" altLang="ja-JP" sz="1200" dirty="0">
              <a:latin typeface="Meiryo UI" panose="020B0604030504040204" pitchFamily="50" charset="-128"/>
              <a:ea typeface="Meiryo UI" panose="020B0604030504040204" pitchFamily="50" charset="-128"/>
            </a:endParaRPr>
          </a:p>
        </p:txBody>
      </p:sp>
      <p:sp>
        <p:nvSpPr>
          <p:cNvPr id="154" name="テキスト ボックス 153"/>
          <p:cNvSpPr txBox="1"/>
          <p:nvPr/>
        </p:nvSpPr>
        <p:spPr>
          <a:xfrm>
            <a:off x="6478124" y="5502947"/>
            <a:ext cx="2992936" cy="246221"/>
          </a:xfrm>
          <a:prstGeom prst="rect">
            <a:avLst/>
          </a:prstGeom>
          <a:noFill/>
        </p:spPr>
        <p:txBody>
          <a:bodyPr wrap="square" rtlCol="0">
            <a:spAutoFit/>
          </a:bodyPr>
          <a:lstStyle/>
          <a:p>
            <a:pPr eaLnBrk="1" hangingPunct="1"/>
            <a:r>
              <a:rPr lang="ja-JP" altLang="en-US" sz="1000" dirty="0">
                <a:solidFill>
                  <a:srgbClr val="000000"/>
                </a:solidFill>
                <a:latin typeface="ＭＳ Ｐゴシック" panose="020B0600070205080204" pitchFamily="50" charset="-128"/>
                <a:ea typeface="ＭＳ Ｐゴシック" panose="020B0600070205080204" pitchFamily="50" charset="-128"/>
              </a:rPr>
              <a:t>（建物の傷みが著しく外壁の剥落等が生じた事例）</a:t>
            </a:r>
            <a:endParaRPr kumimoji="1" lang="ja-JP" altLang="en-US" sz="1000" dirty="0"/>
          </a:p>
        </p:txBody>
      </p:sp>
      <p:sp>
        <p:nvSpPr>
          <p:cNvPr id="155" name="正方形/長方形 154"/>
          <p:cNvSpPr/>
          <p:nvPr/>
        </p:nvSpPr>
        <p:spPr>
          <a:xfrm>
            <a:off x="526663" y="6119674"/>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3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団地における敷地分割制度の創設</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公布後２年以内施行</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正方形/長方形 155"/>
          <p:cNvSpPr/>
          <p:nvPr/>
        </p:nvSpPr>
        <p:spPr>
          <a:xfrm>
            <a:off x="552617" y="6379512"/>
            <a:ext cx="5979525" cy="359123"/>
          </a:xfrm>
          <a:prstGeom prst="rect">
            <a:avLst/>
          </a:prstGeom>
          <a:noFill/>
          <a:ln w="9525" cap="flat" cmpd="sng" algn="ctr">
            <a:noFill/>
            <a:prstDash val="solid"/>
          </a:ln>
          <a:effectLst/>
        </p:spPr>
        <p:txBody>
          <a:bodyPr rtlCol="0" anchor="ctr"/>
          <a:lstStyle/>
          <a:p>
            <a:pPr algn="l"/>
            <a:r>
              <a:rPr lang="ja-JP" altLang="en-US" sz="1300" dirty="0">
                <a:latin typeface="Meiryo UI" panose="020B0604030504040204" pitchFamily="50" charset="-128"/>
                <a:ea typeface="Meiryo UI" panose="020B0604030504040204" pitchFamily="50" charset="-128"/>
              </a:rPr>
              <a:t>上記①等の要除却認定を受けた老朽化マンションを含む団地において、敷地共有者の</a:t>
            </a:r>
            <a:endParaRPr lang="en-US" altLang="ja-JP" sz="1300" dirty="0">
              <a:latin typeface="Meiryo UI" panose="020B0604030504040204" pitchFamily="50" charset="-128"/>
              <a:ea typeface="Meiryo UI" panose="020B0604030504040204" pitchFamily="50" charset="-128"/>
            </a:endParaRPr>
          </a:p>
          <a:p>
            <a:pPr algn="l"/>
            <a:r>
              <a:rPr lang="ja-JP" altLang="en-US" sz="1300" dirty="0">
                <a:latin typeface="Meiryo UI" panose="020B0604030504040204" pitchFamily="50" charset="-128"/>
                <a:ea typeface="Meiryo UI" panose="020B0604030504040204" pitchFamily="50" charset="-128"/>
              </a:rPr>
              <a:t>４／５以上の同意によりマンション敷地の分割を可能とする制度を創設</a:t>
            </a:r>
            <a:endParaRPr lang="en-US" altLang="ja-JP" sz="1300" dirty="0">
              <a:latin typeface="Meiryo UI" panose="020B0604030504040204" pitchFamily="50" charset="-128"/>
              <a:ea typeface="Meiryo UI" panose="020B0604030504040204" pitchFamily="50" charset="-128"/>
            </a:endParaRPr>
          </a:p>
        </p:txBody>
      </p:sp>
      <p:grpSp>
        <p:nvGrpSpPr>
          <p:cNvPr id="157" name="グループ化 156"/>
          <p:cNvGrpSpPr/>
          <p:nvPr/>
        </p:nvGrpSpPr>
        <p:grpSpPr>
          <a:xfrm>
            <a:off x="6643878" y="6057574"/>
            <a:ext cx="1066424" cy="656944"/>
            <a:chOff x="7232913" y="6079532"/>
            <a:chExt cx="1701049" cy="1070590"/>
          </a:xfrm>
        </p:grpSpPr>
        <p:sp>
          <p:nvSpPr>
            <p:cNvPr id="159" name="フリーフォーム 158"/>
            <p:cNvSpPr/>
            <p:nvPr/>
          </p:nvSpPr>
          <p:spPr>
            <a:xfrm>
              <a:off x="7232913" y="6079532"/>
              <a:ext cx="1701049" cy="1070590"/>
            </a:xfrm>
            <a:custGeom>
              <a:avLst/>
              <a:gdLst>
                <a:gd name="connsiteX0" fmla="*/ 546100 w 2743200"/>
                <a:gd name="connsiteY0" fmla="*/ 0 h 1752600"/>
                <a:gd name="connsiteX1" fmla="*/ 0 w 2743200"/>
                <a:gd name="connsiteY1" fmla="*/ 1397000 h 1752600"/>
                <a:gd name="connsiteX2" fmla="*/ 2146300 w 2743200"/>
                <a:gd name="connsiteY2" fmla="*/ 1752600 h 1752600"/>
                <a:gd name="connsiteX3" fmla="*/ 2743200 w 2743200"/>
                <a:gd name="connsiteY3" fmla="*/ 355600 h 1752600"/>
                <a:gd name="connsiteX4" fmla="*/ 2413000 w 2743200"/>
                <a:gd name="connsiteY4" fmla="*/ 317500 h 1752600"/>
                <a:gd name="connsiteX0" fmla="*/ 571500 w 2743200"/>
                <a:gd name="connsiteY0" fmla="*/ 0 h 1714500"/>
                <a:gd name="connsiteX1" fmla="*/ 0 w 2743200"/>
                <a:gd name="connsiteY1" fmla="*/ 1358900 h 1714500"/>
                <a:gd name="connsiteX2" fmla="*/ 2146300 w 2743200"/>
                <a:gd name="connsiteY2" fmla="*/ 1714500 h 1714500"/>
                <a:gd name="connsiteX3" fmla="*/ 2743200 w 2743200"/>
                <a:gd name="connsiteY3" fmla="*/ 317500 h 1714500"/>
                <a:gd name="connsiteX4" fmla="*/ 2413000 w 2743200"/>
                <a:gd name="connsiteY4" fmla="*/ 279400 h 1714500"/>
                <a:gd name="connsiteX0" fmla="*/ 571500 w 2743200"/>
                <a:gd name="connsiteY0" fmla="*/ 0 h 1714500"/>
                <a:gd name="connsiteX1" fmla="*/ 0 w 2743200"/>
                <a:gd name="connsiteY1" fmla="*/ 1358900 h 1714500"/>
                <a:gd name="connsiteX2" fmla="*/ 2146300 w 2743200"/>
                <a:gd name="connsiteY2" fmla="*/ 1714500 h 1714500"/>
                <a:gd name="connsiteX3" fmla="*/ 2743200 w 2743200"/>
                <a:gd name="connsiteY3" fmla="*/ 317500 h 1714500"/>
                <a:gd name="connsiteX4" fmla="*/ 971550 w 2743200"/>
                <a:gd name="connsiteY4" fmla="*/ 44450 h 1714500"/>
                <a:gd name="connsiteX0" fmla="*/ 571500 w 2743200"/>
                <a:gd name="connsiteY0" fmla="*/ 0 h 1714500"/>
                <a:gd name="connsiteX1" fmla="*/ 0 w 2743200"/>
                <a:gd name="connsiteY1" fmla="*/ 1358900 h 1714500"/>
                <a:gd name="connsiteX2" fmla="*/ 2146300 w 2743200"/>
                <a:gd name="connsiteY2" fmla="*/ 1714500 h 1714500"/>
                <a:gd name="connsiteX3" fmla="*/ 2743200 w 2743200"/>
                <a:gd name="connsiteY3" fmla="*/ 342900 h 1714500"/>
                <a:gd name="connsiteX4" fmla="*/ 971550 w 2743200"/>
                <a:gd name="connsiteY4" fmla="*/ 4445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971550 w 2724150"/>
                <a:gd name="connsiteY4" fmla="*/ 4445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927100 w 2724150"/>
                <a:gd name="connsiteY4" fmla="*/ 2540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927100 w 2724150"/>
                <a:gd name="connsiteY4" fmla="*/ 44450 h 1714500"/>
                <a:gd name="connsiteX0" fmla="*/ 571500 w 2724150"/>
                <a:gd name="connsiteY0" fmla="*/ 0 h 1714500"/>
                <a:gd name="connsiteX1" fmla="*/ 0 w 2724150"/>
                <a:gd name="connsiteY1" fmla="*/ 1358900 h 1714500"/>
                <a:gd name="connsiteX2" fmla="*/ 2146300 w 2724150"/>
                <a:gd name="connsiteY2" fmla="*/ 1714500 h 1714500"/>
                <a:gd name="connsiteX3" fmla="*/ 2724150 w 2724150"/>
                <a:gd name="connsiteY3" fmla="*/ 336550 h 1714500"/>
                <a:gd name="connsiteX4" fmla="*/ 2413000 w 2724150"/>
                <a:gd name="connsiteY4" fmla="*/ 285750 h 1714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4150" h="1714500">
                  <a:moveTo>
                    <a:pt x="571500" y="0"/>
                  </a:moveTo>
                  <a:lnTo>
                    <a:pt x="0" y="1358900"/>
                  </a:lnTo>
                  <a:lnTo>
                    <a:pt x="2146300" y="1714500"/>
                  </a:lnTo>
                  <a:lnTo>
                    <a:pt x="2724150" y="336550"/>
                  </a:lnTo>
                  <a:lnTo>
                    <a:pt x="2413000" y="28575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0" name="フリーフォーム 159"/>
            <p:cNvSpPr/>
            <p:nvPr/>
          </p:nvSpPr>
          <p:spPr>
            <a:xfrm>
              <a:off x="7819755" y="6099358"/>
              <a:ext cx="71373" cy="15861"/>
            </a:xfrm>
            <a:custGeom>
              <a:avLst/>
              <a:gdLst>
                <a:gd name="connsiteX0" fmla="*/ 152400 w 266700"/>
                <a:gd name="connsiteY0" fmla="*/ 0 h 1816100"/>
                <a:gd name="connsiteX1" fmla="*/ 266700 w 266700"/>
                <a:gd name="connsiteY1" fmla="*/ 25400 h 1816100"/>
                <a:gd name="connsiteX2" fmla="*/ 266700 w 266700"/>
                <a:gd name="connsiteY2" fmla="*/ 25400 h 1816100"/>
                <a:gd name="connsiteX3" fmla="*/ 266700 w 266700"/>
                <a:gd name="connsiteY3" fmla="*/ 25400 h 1816100"/>
                <a:gd name="connsiteX4" fmla="*/ 0 w 266700"/>
                <a:gd name="connsiteY4" fmla="*/ 1816100 h 1816100"/>
                <a:gd name="connsiteX0" fmla="*/ 0 w 114300"/>
                <a:gd name="connsiteY0" fmla="*/ 0 h 25400"/>
                <a:gd name="connsiteX1" fmla="*/ 114300 w 114300"/>
                <a:gd name="connsiteY1" fmla="*/ 25400 h 25400"/>
                <a:gd name="connsiteX2" fmla="*/ 114300 w 114300"/>
                <a:gd name="connsiteY2" fmla="*/ 25400 h 25400"/>
                <a:gd name="connsiteX3" fmla="*/ 114300 w 114300"/>
                <a:gd name="connsiteY3" fmla="*/ 25400 h 25400"/>
              </a:gdLst>
              <a:ahLst/>
              <a:cxnLst>
                <a:cxn ang="0">
                  <a:pos x="connsiteX0" y="connsiteY0"/>
                </a:cxn>
                <a:cxn ang="0">
                  <a:pos x="connsiteX1" y="connsiteY1"/>
                </a:cxn>
                <a:cxn ang="0">
                  <a:pos x="connsiteX2" y="connsiteY2"/>
                </a:cxn>
                <a:cxn ang="0">
                  <a:pos x="connsiteX3" y="connsiteY3"/>
                </a:cxn>
              </a:cxnLst>
              <a:rect l="l" t="t" r="r" b="b"/>
              <a:pathLst>
                <a:path w="114300" h="25400">
                  <a:moveTo>
                    <a:pt x="0" y="0"/>
                  </a:moveTo>
                  <a:lnTo>
                    <a:pt x="114300" y="25400"/>
                  </a:lnTo>
                  <a:lnTo>
                    <a:pt x="114300" y="25400"/>
                  </a:lnTo>
                  <a:lnTo>
                    <a:pt x="114300" y="2540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1" name="フリーフォーム 160"/>
            <p:cNvSpPr/>
            <p:nvPr/>
          </p:nvSpPr>
          <p:spPr>
            <a:xfrm>
              <a:off x="8115097" y="6150285"/>
              <a:ext cx="71373" cy="15861"/>
            </a:xfrm>
            <a:custGeom>
              <a:avLst/>
              <a:gdLst>
                <a:gd name="connsiteX0" fmla="*/ 152400 w 266700"/>
                <a:gd name="connsiteY0" fmla="*/ 0 h 1816100"/>
                <a:gd name="connsiteX1" fmla="*/ 266700 w 266700"/>
                <a:gd name="connsiteY1" fmla="*/ 25400 h 1816100"/>
                <a:gd name="connsiteX2" fmla="*/ 266700 w 266700"/>
                <a:gd name="connsiteY2" fmla="*/ 25400 h 1816100"/>
                <a:gd name="connsiteX3" fmla="*/ 266700 w 266700"/>
                <a:gd name="connsiteY3" fmla="*/ 25400 h 1816100"/>
                <a:gd name="connsiteX4" fmla="*/ 0 w 266700"/>
                <a:gd name="connsiteY4" fmla="*/ 1816100 h 1816100"/>
                <a:gd name="connsiteX0" fmla="*/ 0 w 114300"/>
                <a:gd name="connsiteY0" fmla="*/ 0 h 25400"/>
                <a:gd name="connsiteX1" fmla="*/ 114300 w 114300"/>
                <a:gd name="connsiteY1" fmla="*/ 25400 h 25400"/>
                <a:gd name="connsiteX2" fmla="*/ 114300 w 114300"/>
                <a:gd name="connsiteY2" fmla="*/ 25400 h 25400"/>
                <a:gd name="connsiteX3" fmla="*/ 114300 w 114300"/>
                <a:gd name="connsiteY3" fmla="*/ 25400 h 25400"/>
              </a:gdLst>
              <a:ahLst/>
              <a:cxnLst>
                <a:cxn ang="0">
                  <a:pos x="connsiteX0" y="connsiteY0"/>
                </a:cxn>
                <a:cxn ang="0">
                  <a:pos x="connsiteX1" y="connsiteY1"/>
                </a:cxn>
                <a:cxn ang="0">
                  <a:pos x="connsiteX2" y="connsiteY2"/>
                </a:cxn>
                <a:cxn ang="0">
                  <a:pos x="connsiteX3" y="connsiteY3"/>
                </a:cxn>
              </a:cxnLst>
              <a:rect l="l" t="t" r="r" b="b"/>
              <a:pathLst>
                <a:path w="114300" h="25400">
                  <a:moveTo>
                    <a:pt x="0" y="0"/>
                  </a:moveTo>
                  <a:lnTo>
                    <a:pt x="114300" y="25400"/>
                  </a:lnTo>
                  <a:lnTo>
                    <a:pt x="114300" y="25400"/>
                  </a:lnTo>
                  <a:lnTo>
                    <a:pt x="114300" y="2540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2" name="フリーフォーム 161"/>
            <p:cNvSpPr/>
            <p:nvPr/>
          </p:nvSpPr>
          <p:spPr>
            <a:xfrm>
              <a:off x="8425881" y="6207145"/>
              <a:ext cx="71373" cy="15861"/>
            </a:xfrm>
            <a:custGeom>
              <a:avLst/>
              <a:gdLst>
                <a:gd name="connsiteX0" fmla="*/ 152400 w 266700"/>
                <a:gd name="connsiteY0" fmla="*/ 0 h 1816100"/>
                <a:gd name="connsiteX1" fmla="*/ 266700 w 266700"/>
                <a:gd name="connsiteY1" fmla="*/ 25400 h 1816100"/>
                <a:gd name="connsiteX2" fmla="*/ 266700 w 266700"/>
                <a:gd name="connsiteY2" fmla="*/ 25400 h 1816100"/>
                <a:gd name="connsiteX3" fmla="*/ 266700 w 266700"/>
                <a:gd name="connsiteY3" fmla="*/ 25400 h 1816100"/>
                <a:gd name="connsiteX4" fmla="*/ 0 w 266700"/>
                <a:gd name="connsiteY4" fmla="*/ 1816100 h 1816100"/>
                <a:gd name="connsiteX0" fmla="*/ 0 w 114300"/>
                <a:gd name="connsiteY0" fmla="*/ 0 h 25400"/>
                <a:gd name="connsiteX1" fmla="*/ 114300 w 114300"/>
                <a:gd name="connsiteY1" fmla="*/ 25400 h 25400"/>
                <a:gd name="connsiteX2" fmla="*/ 114300 w 114300"/>
                <a:gd name="connsiteY2" fmla="*/ 25400 h 25400"/>
                <a:gd name="connsiteX3" fmla="*/ 114300 w 114300"/>
                <a:gd name="connsiteY3" fmla="*/ 25400 h 25400"/>
              </a:gdLst>
              <a:ahLst/>
              <a:cxnLst>
                <a:cxn ang="0">
                  <a:pos x="connsiteX0" y="connsiteY0"/>
                </a:cxn>
                <a:cxn ang="0">
                  <a:pos x="connsiteX1" y="connsiteY1"/>
                </a:cxn>
                <a:cxn ang="0">
                  <a:pos x="connsiteX2" y="connsiteY2"/>
                </a:cxn>
                <a:cxn ang="0">
                  <a:pos x="connsiteX3" y="connsiteY3"/>
                </a:cxn>
              </a:cxnLst>
              <a:rect l="l" t="t" r="r" b="b"/>
              <a:pathLst>
                <a:path w="114300" h="25400">
                  <a:moveTo>
                    <a:pt x="0" y="0"/>
                  </a:moveTo>
                  <a:lnTo>
                    <a:pt x="114300" y="25400"/>
                  </a:lnTo>
                  <a:lnTo>
                    <a:pt x="114300" y="25400"/>
                  </a:lnTo>
                  <a:lnTo>
                    <a:pt x="114300" y="25400"/>
                  </a:ln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3" name="フリーフォーム 162"/>
            <p:cNvSpPr/>
            <p:nvPr/>
          </p:nvSpPr>
          <p:spPr>
            <a:xfrm>
              <a:off x="8303781" y="6217197"/>
              <a:ext cx="444097" cy="499609"/>
            </a:xfrm>
            <a:custGeom>
              <a:avLst/>
              <a:gdLst>
                <a:gd name="connsiteX0" fmla="*/ 254000 w 711200"/>
                <a:gd name="connsiteY0" fmla="*/ 0 h 800100"/>
                <a:gd name="connsiteX1" fmla="*/ 0 w 711200"/>
                <a:gd name="connsiteY1" fmla="*/ 660400 h 800100"/>
                <a:gd name="connsiteX2" fmla="*/ 711200 w 711200"/>
                <a:gd name="connsiteY2" fmla="*/ 800100 h 800100"/>
                <a:gd name="connsiteX3" fmla="*/ 711200 w 711200"/>
                <a:gd name="connsiteY3" fmla="*/ 800100 h 800100"/>
              </a:gdLst>
              <a:ahLst/>
              <a:cxnLst>
                <a:cxn ang="0">
                  <a:pos x="connsiteX0" y="connsiteY0"/>
                </a:cxn>
                <a:cxn ang="0">
                  <a:pos x="connsiteX1" y="connsiteY1"/>
                </a:cxn>
                <a:cxn ang="0">
                  <a:pos x="connsiteX2" y="connsiteY2"/>
                </a:cxn>
                <a:cxn ang="0">
                  <a:pos x="connsiteX3" y="connsiteY3"/>
                </a:cxn>
              </a:cxnLst>
              <a:rect l="l" t="t" r="r" b="b"/>
              <a:pathLst>
                <a:path w="711200" h="800100">
                  <a:moveTo>
                    <a:pt x="254000" y="0"/>
                  </a:moveTo>
                  <a:lnTo>
                    <a:pt x="0" y="660400"/>
                  </a:lnTo>
                  <a:lnTo>
                    <a:pt x="711200" y="800100"/>
                  </a:lnTo>
                  <a:lnTo>
                    <a:pt x="711200" y="800100"/>
                  </a:lnTo>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64" name="Text Box 8"/>
          <p:cNvSpPr txBox="1">
            <a:spLocks noChangeArrowheads="1"/>
          </p:cNvSpPr>
          <p:nvPr/>
        </p:nvSpPr>
        <p:spPr bwMode="auto">
          <a:xfrm>
            <a:off x="7764313" y="6278608"/>
            <a:ext cx="1550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0"/>
              </a:spcBef>
              <a:buFontTx/>
              <a:buNone/>
            </a:pPr>
            <a:r>
              <a:rPr lang="ja-JP" altLang="en-US" sz="1000" dirty="0">
                <a:latin typeface="ＭＳ Ｐゴシック" panose="020B0600070205080204" pitchFamily="50" charset="-128"/>
              </a:rPr>
              <a:t>敷地分割により要除却認定マンションの売却・建替えを円滑化</a:t>
            </a:r>
            <a:endParaRPr lang="en-US" altLang="ja-JP" sz="1000" dirty="0">
              <a:latin typeface="ＭＳ Ｐゴシック" panose="020B0600070205080204" pitchFamily="50" charset="-128"/>
            </a:endParaRPr>
          </a:p>
        </p:txBody>
      </p:sp>
      <p:cxnSp>
        <p:nvCxnSpPr>
          <p:cNvPr id="165" name="直線矢印コネクタ 164"/>
          <p:cNvCxnSpPr/>
          <p:nvPr/>
        </p:nvCxnSpPr>
        <p:spPr>
          <a:xfrm flipH="1">
            <a:off x="7648346" y="6034480"/>
            <a:ext cx="231935" cy="12689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6" name="Text Box 8"/>
          <p:cNvSpPr txBox="1">
            <a:spLocks noChangeArrowheads="1"/>
          </p:cNvSpPr>
          <p:nvPr/>
        </p:nvSpPr>
        <p:spPr bwMode="auto">
          <a:xfrm>
            <a:off x="7482124" y="5943357"/>
            <a:ext cx="164921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r>
              <a:rPr lang="ja-JP" altLang="en-US" sz="1000" dirty="0">
                <a:latin typeface="ＭＳ Ｐゴシック" panose="020B0600070205080204" pitchFamily="50" charset="-128"/>
              </a:rPr>
              <a:t>要除却認定マンション</a:t>
            </a:r>
            <a:endParaRPr lang="en-US" altLang="ja-JP" sz="1000" dirty="0">
              <a:latin typeface="ＭＳ Ｐゴシック" panose="020B0600070205080204" pitchFamily="50" charset="-128"/>
            </a:endParaRPr>
          </a:p>
        </p:txBody>
      </p:sp>
      <p:grpSp>
        <p:nvGrpSpPr>
          <p:cNvPr id="6" name="グループ化 5"/>
          <p:cNvGrpSpPr/>
          <p:nvPr/>
        </p:nvGrpSpPr>
        <p:grpSpPr>
          <a:xfrm>
            <a:off x="104534" y="2293348"/>
            <a:ext cx="9701006" cy="2062810"/>
            <a:chOff x="75506" y="2265638"/>
            <a:chExt cx="9701006" cy="2062810"/>
          </a:xfrm>
        </p:grpSpPr>
        <p:sp>
          <p:nvSpPr>
            <p:cNvPr id="38" name="正方形/長方形 37"/>
            <p:cNvSpPr/>
            <p:nvPr/>
          </p:nvSpPr>
          <p:spPr>
            <a:xfrm>
              <a:off x="523588" y="2688993"/>
              <a:ext cx="8716977" cy="309766"/>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国土交通大臣は、マンションの管理の適正化の推進を図るための基本的な方針を策定</a:t>
              </a:r>
              <a:endParaRPr kumimoji="0" lang="en-US" altLang="ja-JP" sz="1300" kern="0" dirty="0">
                <a:latin typeface="Meiryo UI" panose="020B0604030504040204" pitchFamily="50" charset="-128"/>
                <a:ea typeface="Meiryo UI" panose="020B0604030504040204" pitchFamily="50" charset="-128"/>
              </a:endParaRPr>
            </a:p>
          </p:txBody>
        </p:sp>
        <p:sp>
          <p:nvSpPr>
            <p:cNvPr id="135" name="正方形/長方形 134"/>
            <p:cNvSpPr/>
            <p:nvPr/>
          </p:nvSpPr>
          <p:spPr>
            <a:xfrm>
              <a:off x="497635" y="2986559"/>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3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地方公共団体によるマンション管理適正化の推進</a:t>
              </a:r>
              <a:r>
                <a:rPr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公布後２年以内施行</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AutoShape 10"/>
            <p:cNvSpPr>
              <a:spLocks noChangeArrowheads="1"/>
            </p:cNvSpPr>
            <p:nvPr/>
          </p:nvSpPr>
          <p:spPr bwMode="auto">
            <a:xfrm>
              <a:off x="489731" y="2283029"/>
              <a:ext cx="9216000" cy="252000"/>
            </a:xfrm>
            <a:prstGeom prst="roundRect">
              <a:avLst>
                <a:gd name="adj" fmla="val 0"/>
              </a:avLst>
            </a:prstGeom>
            <a:solidFill>
              <a:srgbClr val="0070C0"/>
            </a:solidFill>
            <a:ln w="9525">
              <a:noFill/>
              <a:round/>
              <a:headEnd/>
              <a:tailEnd/>
            </a:ln>
            <a:effectLst/>
          </p:spPr>
          <p:txBody>
            <a:bodyPr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925" fontAlgn="auto">
                <a:spcBef>
                  <a:spcPts val="0"/>
                </a:spcBef>
                <a:spcAft>
                  <a:spcPts val="0"/>
                </a:spcAft>
                <a:buNone/>
                <a:defRPr/>
              </a:pPr>
              <a:r>
                <a:rPr kumimoji="0" lang="ja-JP" altLang="en-US" sz="14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マンション管理の適正化の推進</a:t>
              </a:r>
              <a:endParaRPr kumimoji="0" lang="en-US" altLang="ja-JP" sz="1400" b="1"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489731" y="2276448"/>
              <a:ext cx="9216000" cy="2052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a:solidFill>
                  <a:prstClr val="white"/>
                </a:solidFill>
              </a:endParaRPr>
            </a:p>
          </p:txBody>
        </p:sp>
        <p:sp>
          <p:nvSpPr>
            <p:cNvPr id="120" name="AutoShape 10"/>
            <p:cNvSpPr>
              <a:spLocks noChangeArrowheads="1"/>
            </p:cNvSpPr>
            <p:nvPr/>
          </p:nvSpPr>
          <p:spPr bwMode="auto">
            <a:xfrm>
              <a:off x="75506" y="2265638"/>
              <a:ext cx="360000" cy="2061802"/>
            </a:xfrm>
            <a:prstGeom prst="roundRect">
              <a:avLst>
                <a:gd name="adj" fmla="val 0"/>
              </a:avLst>
            </a:prstGeom>
            <a:solidFill>
              <a:srgbClr val="0070C0"/>
            </a:solidFill>
            <a:ln w="9525">
              <a:noFill/>
              <a:round/>
              <a:headEnd/>
              <a:tailEnd/>
            </a:ln>
            <a:effectLst/>
          </p:spPr>
          <p:txBody>
            <a:bodyPr vert="eaVert" wrap="none" lIns="87239" tIns="43619" rIns="87239" bIns="43619" anchor="ctr"/>
            <a:lstStyle>
              <a:lvl1pPr defTabSz="8731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87312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873125">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873125">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873125"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925" algn="ctr" fontAlgn="auto">
                <a:lnSpc>
                  <a:spcPts val="1500"/>
                </a:lnSpc>
                <a:spcBef>
                  <a:spcPts val="0"/>
                </a:spcBef>
                <a:spcAft>
                  <a:spcPts val="0"/>
                </a:spcAft>
                <a:buNone/>
                <a:defRPr/>
              </a:pPr>
              <a:r>
                <a:rPr kumimoji="0" lang="ja-JP" altLang="en-US" sz="1100" b="1" kern="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マンション管理適正化法の改正</a:t>
              </a:r>
            </a:p>
          </p:txBody>
        </p:sp>
        <p:sp>
          <p:nvSpPr>
            <p:cNvPr id="137" name="正方形/長方形 136"/>
            <p:cNvSpPr/>
            <p:nvPr/>
          </p:nvSpPr>
          <p:spPr>
            <a:xfrm>
              <a:off x="497635" y="2558523"/>
              <a:ext cx="5837026" cy="246221"/>
            </a:xfrm>
            <a:prstGeom prst="rect">
              <a:avLst/>
            </a:prstGeom>
          </p:spPr>
          <p:txBody>
            <a:bodyPr wrap="square" lIns="72000" rIns="72000" anchor="ctr">
              <a:spAutoFit/>
            </a:bodyPr>
            <a:lstStyle/>
            <a:p>
              <a:pPr algn="just" eaLnBrk="1" hangingPunct="1">
                <a:lnSpc>
                  <a:spcPts val="1200"/>
                </a:lnSpc>
                <a:spcBef>
                  <a:spcPts val="0"/>
                </a:spcBef>
              </a:pPr>
              <a:r>
                <a:rPr lang="ja-JP" altLang="en-US" sz="13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国による基本方針の策定</a:t>
              </a:r>
              <a:r>
                <a:rPr lang="ja-JP" altLang="en-US"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公布後２年以内施行</a:t>
              </a:r>
              <a:r>
                <a:rPr lang="en-US" altLang="ja-JP" sz="10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523588" y="3016963"/>
              <a:ext cx="3332075" cy="499848"/>
            </a:xfrm>
            <a:prstGeom prst="rect">
              <a:avLst/>
            </a:prstGeom>
            <a:noFill/>
            <a:ln w="9525" cap="flat" cmpd="sng" algn="ctr">
              <a:noFill/>
              <a:prstDash val="solid"/>
            </a:ln>
            <a:effectLst/>
          </p:spPr>
          <p:txBody>
            <a:bodyPr rtlCol="0" anchor="ctr"/>
            <a:lstStyle/>
            <a:p>
              <a:pPr marR="0" lvl="0" algn="l" defTabSz="914400" eaLnBrk="1" fontAlgn="auto" latinLnBrk="0" hangingPunct="1">
                <a:spcBef>
                  <a:spcPts val="0"/>
                </a:spcBef>
                <a:spcAft>
                  <a:spcPts val="0"/>
                </a:spcAft>
                <a:buClrTx/>
                <a:buSzTx/>
                <a:buFontTx/>
                <a:buNone/>
                <a:tabLst/>
                <a:defRPr/>
              </a:pPr>
              <a:r>
                <a:rPr kumimoji="0" lang="ja-JP" altLang="en-US" sz="1300" kern="0" dirty="0">
                  <a:latin typeface="Meiryo UI" panose="020B0604030504040204" pitchFamily="50" charset="-128"/>
                  <a:ea typeface="Meiryo UI" panose="020B0604030504040204" pitchFamily="50" charset="-128"/>
                </a:rPr>
                <a:t>地方公共団体</a:t>
              </a:r>
              <a:r>
                <a:rPr kumimoji="0" lang="en-US" altLang="ja-JP" sz="1300" kern="0" dirty="0">
                  <a:latin typeface="Meiryo UI" panose="020B0604030504040204" pitchFamily="50" charset="-128"/>
                  <a:ea typeface="Meiryo UI" panose="020B0604030504040204" pitchFamily="50" charset="-128"/>
                </a:rPr>
                <a:t>※</a:t>
              </a:r>
              <a:r>
                <a:rPr kumimoji="0" lang="ja-JP" altLang="en-US" sz="1300" kern="0" dirty="0">
                  <a:latin typeface="Meiryo UI" panose="020B0604030504040204" pitchFamily="50" charset="-128"/>
                  <a:ea typeface="Meiryo UI" panose="020B0604030504040204" pitchFamily="50" charset="-128"/>
                </a:rPr>
                <a:t>による以下の措置を講じる</a:t>
              </a:r>
              <a:endParaRPr kumimoji="0" lang="en-US" altLang="ja-JP" sz="1300" kern="0" dirty="0">
                <a:latin typeface="Meiryo UI" panose="020B0604030504040204" pitchFamily="50" charset="-128"/>
                <a:ea typeface="Meiryo UI" panose="020B0604030504040204" pitchFamily="50" charset="-128"/>
              </a:endParaRPr>
            </a:p>
          </p:txBody>
        </p:sp>
        <p:sp>
          <p:nvSpPr>
            <p:cNvPr id="139" name="正方形/長方形 138"/>
            <p:cNvSpPr/>
            <p:nvPr/>
          </p:nvSpPr>
          <p:spPr>
            <a:xfrm>
              <a:off x="560512" y="3318011"/>
              <a:ext cx="3296181" cy="285214"/>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a:t>
              </a:r>
              <a:r>
                <a:rPr kumimoji="0" lang="ja-JP" altLang="en-US" sz="1300" b="1" u="sng" kern="0" dirty="0">
                  <a:latin typeface="Meiryo UI" panose="020B0604030504040204" pitchFamily="50" charset="-128"/>
                  <a:ea typeface="Meiryo UI" panose="020B0604030504040204" pitchFamily="50" charset="-128"/>
                </a:rPr>
                <a:t>マンション管理適正化推進計画制度</a:t>
              </a:r>
              <a:endParaRPr kumimoji="0" lang="en-US" altLang="ja-JP" sz="1300" b="1" u="sng" kern="0" dirty="0">
                <a:latin typeface="Meiryo UI" panose="020B0604030504040204" pitchFamily="50" charset="-128"/>
                <a:ea typeface="Meiryo UI" panose="020B0604030504040204" pitchFamily="50" charset="-128"/>
              </a:endParaRPr>
            </a:p>
          </p:txBody>
        </p:sp>
        <p:sp>
          <p:nvSpPr>
            <p:cNvPr id="140" name="正方形/長方形 139"/>
            <p:cNvSpPr/>
            <p:nvPr/>
          </p:nvSpPr>
          <p:spPr>
            <a:xfrm>
              <a:off x="3229463" y="3419538"/>
              <a:ext cx="6547049" cy="295681"/>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･･･基本方針に基づき、管理の適正化の推進を図るための施策に関する事項等を定める計画を</a:t>
              </a:r>
              <a:endParaRPr kumimoji="0" lang="en-US" altLang="ja-JP" sz="1300" kern="0" dirty="0">
                <a:latin typeface="Meiryo UI" panose="020B0604030504040204" pitchFamily="50" charset="-128"/>
                <a:ea typeface="Meiryo UI" panose="020B0604030504040204" pitchFamily="50" charset="-128"/>
              </a:endParaRPr>
            </a:p>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　 作成（任意）</a:t>
              </a:r>
              <a:endParaRPr kumimoji="0" lang="en-US" altLang="ja-JP" sz="1300" kern="0" dirty="0">
                <a:latin typeface="Meiryo UI" panose="020B0604030504040204" pitchFamily="50" charset="-128"/>
                <a:ea typeface="Meiryo UI" panose="020B0604030504040204" pitchFamily="50" charset="-128"/>
              </a:endParaRPr>
            </a:p>
          </p:txBody>
        </p:sp>
        <p:sp>
          <p:nvSpPr>
            <p:cNvPr id="141" name="正方形/長方形 140"/>
            <p:cNvSpPr/>
            <p:nvPr/>
          </p:nvSpPr>
          <p:spPr>
            <a:xfrm>
              <a:off x="560512" y="3966773"/>
              <a:ext cx="3296181" cy="285214"/>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a:t>
              </a:r>
              <a:r>
                <a:rPr kumimoji="0" lang="ja-JP" altLang="en-US" sz="1300" b="1" u="sng" kern="0" dirty="0">
                  <a:latin typeface="Meiryo UI" panose="020B0604030504040204" pitchFamily="50" charset="-128"/>
                  <a:ea typeface="Meiryo UI" panose="020B0604030504040204" pitchFamily="50" charset="-128"/>
                </a:rPr>
                <a:t>管理適正化のための指導・助言等</a:t>
              </a:r>
              <a:endParaRPr kumimoji="0" lang="en-US" altLang="ja-JP" sz="1300" b="1" u="sng" kern="0" dirty="0">
                <a:latin typeface="Meiryo UI" panose="020B0604030504040204" pitchFamily="50" charset="-128"/>
                <a:ea typeface="Meiryo UI" panose="020B0604030504040204" pitchFamily="50" charset="-128"/>
              </a:endParaRPr>
            </a:p>
          </p:txBody>
        </p:sp>
        <p:sp>
          <p:nvSpPr>
            <p:cNvPr id="143" name="正方形/長方形 142"/>
            <p:cNvSpPr/>
            <p:nvPr/>
          </p:nvSpPr>
          <p:spPr>
            <a:xfrm>
              <a:off x="3051202" y="3994846"/>
              <a:ext cx="6366294" cy="271655"/>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･･･管理の適正化のために、必要に応じて、管理組合に対して指導・助言等</a:t>
              </a:r>
              <a:endParaRPr kumimoji="0" lang="en-US" altLang="ja-JP" sz="1300" kern="0" dirty="0">
                <a:latin typeface="Meiryo UI" panose="020B0604030504040204" pitchFamily="50" charset="-128"/>
                <a:ea typeface="Meiryo UI" panose="020B0604030504040204" pitchFamily="50" charset="-128"/>
              </a:endParaRPr>
            </a:p>
          </p:txBody>
        </p:sp>
        <p:sp>
          <p:nvSpPr>
            <p:cNvPr id="144" name="正方形/長方形 143"/>
            <p:cNvSpPr/>
            <p:nvPr/>
          </p:nvSpPr>
          <p:spPr>
            <a:xfrm>
              <a:off x="559482" y="3760274"/>
              <a:ext cx="3296181" cy="216637"/>
            </a:xfrm>
            <a:prstGeom prst="rect">
              <a:avLst/>
            </a:prstGeom>
            <a:noFill/>
            <a:ln w="9525" cap="flat" cmpd="sng" algn="ctr">
              <a:noFill/>
              <a:prstDash val="solid"/>
            </a:ln>
            <a:effectLst/>
          </p:spPr>
          <p:txBody>
            <a:bodyPr rtlCol="0" anchor="ctr"/>
            <a:lstStyle/>
            <a:p>
              <a:pPr algn="l" fontAlgn="auto">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a:t>
              </a:r>
              <a:r>
                <a:rPr kumimoji="0" lang="ja-JP" altLang="en-US" sz="1300" b="1" u="sng" kern="0" dirty="0">
                  <a:latin typeface="Meiryo UI" panose="020B0604030504040204" pitchFamily="50" charset="-128"/>
                  <a:ea typeface="Meiryo UI" panose="020B0604030504040204" pitchFamily="50" charset="-128"/>
                </a:rPr>
                <a:t>管理計画認定制度</a:t>
              </a:r>
              <a:endParaRPr kumimoji="0" lang="en-US" altLang="ja-JP" sz="1300" b="1" u="sng" kern="0" dirty="0">
                <a:latin typeface="Meiryo UI" panose="020B0604030504040204" pitchFamily="50" charset="-128"/>
                <a:ea typeface="Meiryo UI" panose="020B0604030504040204" pitchFamily="50" charset="-128"/>
              </a:endParaRPr>
            </a:p>
          </p:txBody>
        </p:sp>
        <p:sp>
          <p:nvSpPr>
            <p:cNvPr id="145" name="正方形/長方形 144"/>
            <p:cNvSpPr/>
            <p:nvPr/>
          </p:nvSpPr>
          <p:spPr>
            <a:xfrm>
              <a:off x="1988505" y="3630359"/>
              <a:ext cx="7771452" cy="499848"/>
            </a:xfrm>
            <a:prstGeom prst="rect">
              <a:avLst/>
            </a:prstGeom>
            <a:noFill/>
            <a:ln w="9525" cap="flat" cmpd="sng" algn="ctr">
              <a:noFill/>
              <a:prstDash val="solid"/>
            </a:ln>
            <a:effectLst/>
          </p:spPr>
          <p:txBody>
            <a:bodyPr rtlCol="0" anchor="ctr"/>
            <a:lstStyle/>
            <a:p>
              <a:pPr lvl="0" eaLnBrk="1" fontAlgn="auto" hangingPunct="1">
                <a:spcBef>
                  <a:spcPts val="0"/>
                </a:spcBef>
                <a:spcAft>
                  <a:spcPts val="0"/>
                </a:spcAft>
                <a:defRPr/>
              </a:pPr>
              <a:r>
                <a:rPr kumimoji="0" lang="ja-JP" altLang="en-US" sz="1300" kern="0" dirty="0">
                  <a:latin typeface="Meiryo UI" panose="020B0604030504040204" pitchFamily="50" charset="-128"/>
                  <a:ea typeface="Meiryo UI" panose="020B0604030504040204" pitchFamily="50" charset="-128"/>
                </a:rPr>
                <a:t>･･･マンション管理適正化推進計画を作成した地方公共団体は適切な管理計画を有するマンションを認定</a:t>
              </a:r>
              <a:endParaRPr kumimoji="0" lang="en-US" altLang="ja-JP" sz="1300" kern="0" dirty="0">
                <a:latin typeface="Meiryo UI" panose="020B0604030504040204" pitchFamily="50" charset="-128"/>
                <a:ea typeface="Meiryo UI" panose="020B0604030504040204" pitchFamily="50" charset="-128"/>
              </a:endParaRPr>
            </a:p>
          </p:txBody>
        </p:sp>
        <p:sp>
          <p:nvSpPr>
            <p:cNvPr id="111" name="正方形/長方形 110"/>
            <p:cNvSpPr/>
            <p:nvPr/>
          </p:nvSpPr>
          <p:spPr>
            <a:xfrm>
              <a:off x="3567391" y="3027645"/>
              <a:ext cx="4323064" cy="499848"/>
            </a:xfrm>
            <a:prstGeom prst="rect">
              <a:avLst/>
            </a:prstGeom>
            <a:noFill/>
            <a:ln w="9525" cap="flat" cmpd="sng" algn="ctr">
              <a:noFill/>
              <a:prstDash val="solid"/>
            </a:ln>
            <a:effectLst/>
          </p:spPr>
          <p:txBody>
            <a:bodyPr rtlCol="0" anchor="ctr"/>
            <a:lstStyle/>
            <a:p>
              <a:pPr marR="0" lvl="0" algn="l" defTabSz="914400" eaLnBrk="1" fontAlgn="auto" latinLnBrk="0" hangingPunct="1">
                <a:spcBef>
                  <a:spcPts val="0"/>
                </a:spcBef>
                <a:spcAft>
                  <a:spcPts val="0"/>
                </a:spcAft>
                <a:buClrTx/>
                <a:buSzTx/>
                <a:buFontTx/>
                <a:buNone/>
                <a:tabLst/>
                <a:defRPr/>
              </a:pPr>
              <a:r>
                <a:rPr kumimoji="0" lang="en-US" altLang="ja-JP" sz="1050" kern="0" dirty="0">
                  <a:latin typeface="Meiryo UI" panose="020B0604030504040204" pitchFamily="50" charset="-128"/>
                  <a:ea typeface="Meiryo UI" panose="020B0604030504040204" pitchFamily="50" charset="-128"/>
                </a:rPr>
                <a:t>※</a:t>
              </a:r>
              <a:r>
                <a:rPr kumimoji="0" lang="ja-JP" altLang="en-US" sz="1050" kern="0" dirty="0">
                  <a:latin typeface="Meiryo UI" panose="020B0604030504040204" pitchFamily="50" charset="-128"/>
                  <a:ea typeface="Meiryo UI" panose="020B0604030504040204" pitchFamily="50" charset="-128"/>
                </a:rPr>
                <a:t>事務主体は市・区（市・区以外は都道府県）</a:t>
              </a:r>
              <a:endParaRPr kumimoji="0" lang="en-US" altLang="ja-JP" sz="1050" kern="0" dirty="0">
                <a:latin typeface="Meiryo UI" panose="020B0604030504040204" pitchFamily="50" charset="-128"/>
                <a:ea typeface="Meiryo UI" panose="020B0604030504040204" pitchFamily="50" charset="-128"/>
              </a:endParaRPr>
            </a:p>
          </p:txBody>
        </p:sp>
      </p:grpSp>
      <p:sp>
        <p:nvSpPr>
          <p:cNvPr id="4" name="タイトル 3"/>
          <p:cNvSpPr>
            <a:spLocks noGrp="1"/>
          </p:cNvSpPr>
          <p:nvPr>
            <p:ph type="title"/>
          </p:nvPr>
        </p:nvSpPr>
        <p:spPr>
          <a:xfrm>
            <a:off x="28572" y="30864"/>
            <a:ext cx="8380812" cy="752129"/>
          </a:xfrm>
        </p:spPr>
        <p:txBody>
          <a:bodyPr/>
          <a:lstStyle/>
          <a:p>
            <a:pPr>
              <a:lnSpc>
                <a:spcPts val="3000"/>
              </a:lnSpc>
            </a:pPr>
            <a:r>
              <a:rPr lang="ja-JP" altLang="en-US" sz="2400" dirty="0"/>
              <a:t>マンションの管理の適正化の推進に関する法律及びマンションの建替え等の円滑化に関する法律の一部を改正する法律</a:t>
            </a:r>
            <a:endParaRPr kumimoji="1" lang="ja-JP" altLang="en-US" sz="2400" dirty="0"/>
          </a:p>
        </p:txBody>
      </p:sp>
      <p:sp>
        <p:nvSpPr>
          <p:cNvPr id="7" name="スライド番号プレースホルダー 6"/>
          <p:cNvSpPr>
            <a:spLocks noGrp="1"/>
          </p:cNvSpPr>
          <p:nvPr>
            <p:ph type="sldNum" sz="quarter" idx="10"/>
          </p:nvPr>
        </p:nvSpPr>
        <p:spPr/>
        <p:txBody>
          <a:bodyPr/>
          <a:lstStyle/>
          <a:p>
            <a:pPr>
              <a:defRPr/>
            </a:pPr>
            <a:fld id="{FFDCE21E-3BF4-4A13-BE4A-B95BE9787BE2}" type="slidenum">
              <a:rPr lang="en-US" altLang="ja-JP" sz="1400" smtClean="0"/>
              <a:pPr>
                <a:defRPr/>
              </a:pPr>
              <a:t>2</a:t>
            </a:fld>
            <a:endParaRPr lang="en-US" altLang="ja-JP" sz="1400" dirty="0"/>
          </a:p>
        </p:txBody>
      </p:sp>
      <p:grpSp>
        <p:nvGrpSpPr>
          <p:cNvPr id="12" name="グループ化 11">
            <a:extLst>
              <a:ext uri="{FF2B5EF4-FFF2-40B4-BE49-F238E27FC236}">
                <a16:creationId xmlns:a16="http://schemas.microsoft.com/office/drawing/2014/main" id="{37C907A0-FE95-45F3-83BC-9D9D3223CB5C}"/>
              </a:ext>
            </a:extLst>
          </p:cNvPr>
          <p:cNvGrpSpPr/>
          <p:nvPr/>
        </p:nvGrpSpPr>
        <p:grpSpPr>
          <a:xfrm>
            <a:off x="7782714" y="983254"/>
            <a:ext cx="2030144" cy="974283"/>
            <a:chOff x="7782714" y="983254"/>
            <a:chExt cx="2030144" cy="974283"/>
          </a:xfrm>
        </p:grpSpPr>
        <p:pic>
          <p:nvPicPr>
            <p:cNvPr id="5" name="図 4">
              <a:extLst>
                <a:ext uri="{FF2B5EF4-FFF2-40B4-BE49-F238E27FC236}">
                  <a16:creationId xmlns:a16="http://schemas.microsoft.com/office/drawing/2014/main" id="{223F4D2F-C368-4C30-9E85-763E5F87455B}"/>
                </a:ext>
              </a:extLst>
            </p:cNvPr>
            <p:cNvPicPr>
              <a:picLocks noChangeAspect="1"/>
            </p:cNvPicPr>
            <p:nvPr/>
          </p:nvPicPr>
          <p:blipFill>
            <a:blip r:embed="rId6"/>
            <a:stretch>
              <a:fillRect/>
            </a:stretch>
          </p:blipFill>
          <p:spPr>
            <a:xfrm>
              <a:off x="7782714" y="983254"/>
              <a:ext cx="2030144" cy="938865"/>
            </a:xfrm>
            <a:prstGeom prst="rect">
              <a:avLst/>
            </a:prstGeom>
          </p:spPr>
        </p:pic>
        <p:grpSp>
          <p:nvGrpSpPr>
            <p:cNvPr id="11" name="グループ化 10">
              <a:extLst>
                <a:ext uri="{FF2B5EF4-FFF2-40B4-BE49-F238E27FC236}">
                  <a16:creationId xmlns:a16="http://schemas.microsoft.com/office/drawing/2014/main" id="{B5816229-E7B4-40E2-8E4B-D7240341909E}"/>
                </a:ext>
              </a:extLst>
            </p:cNvPr>
            <p:cNvGrpSpPr/>
            <p:nvPr/>
          </p:nvGrpSpPr>
          <p:grpSpPr>
            <a:xfrm>
              <a:off x="7824450" y="991115"/>
              <a:ext cx="1976114" cy="966422"/>
              <a:chOff x="10160132" y="940243"/>
              <a:chExt cx="1976114" cy="966422"/>
            </a:xfrm>
          </p:grpSpPr>
          <p:sp>
            <p:nvSpPr>
              <p:cNvPr id="274" name="正方形/長方形 273">
                <a:extLst>
                  <a:ext uri="{FF2B5EF4-FFF2-40B4-BE49-F238E27FC236}">
                    <a16:creationId xmlns:a16="http://schemas.microsoft.com/office/drawing/2014/main" id="{0AB2EBE5-1337-4892-8C42-7F55BC7A7625}"/>
                  </a:ext>
                </a:extLst>
              </p:cNvPr>
              <p:cNvSpPr/>
              <p:nvPr/>
            </p:nvSpPr>
            <p:spPr>
              <a:xfrm>
                <a:off x="10351991"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令和元年末</a:t>
                </a:r>
              </a:p>
            </p:txBody>
          </p:sp>
          <p:sp>
            <p:nvSpPr>
              <p:cNvPr id="275" name="正方形/長方形 274">
                <a:extLst>
                  <a:ext uri="{FF2B5EF4-FFF2-40B4-BE49-F238E27FC236}">
                    <a16:creationId xmlns:a16="http://schemas.microsoft.com/office/drawing/2014/main" id="{06D425C2-5960-4E1C-9A2B-A7346B638BF2}"/>
                  </a:ext>
                </a:extLst>
              </p:cNvPr>
              <p:cNvSpPr/>
              <p:nvPr/>
            </p:nvSpPr>
            <p:spPr>
              <a:xfrm>
                <a:off x="10814375"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令和６年末</a:t>
                </a:r>
              </a:p>
            </p:txBody>
          </p:sp>
          <p:sp>
            <p:nvSpPr>
              <p:cNvPr id="276" name="正方形/長方形 275">
                <a:extLst>
                  <a:ext uri="{FF2B5EF4-FFF2-40B4-BE49-F238E27FC236}">
                    <a16:creationId xmlns:a16="http://schemas.microsoft.com/office/drawing/2014/main" id="{78DF65A0-8DC0-4376-A6FE-DBC4C2E306D7}"/>
                  </a:ext>
                </a:extLst>
              </p:cNvPr>
              <p:cNvSpPr/>
              <p:nvPr/>
            </p:nvSpPr>
            <p:spPr>
              <a:xfrm>
                <a:off x="11263513"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a:t>
                </a:r>
                <a:r>
                  <a:rPr kumimoji="1" lang="en-US" altLang="ja-JP" sz="400" dirty="0">
                    <a:solidFill>
                      <a:schemeClr val="tx1"/>
                    </a:solidFill>
                    <a:latin typeface="Meiryo UI" panose="020B0604030504040204" pitchFamily="50" charset="-128"/>
                    <a:ea typeface="Meiryo UI" panose="020B0604030504040204" pitchFamily="50" charset="-128"/>
                  </a:rPr>
                  <a:t>11</a:t>
                </a:r>
                <a:r>
                  <a:rPr kumimoji="1" lang="ja-JP" altLang="en-US" sz="400" dirty="0">
                    <a:solidFill>
                      <a:schemeClr val="tx1"/>
                    </a:solidFill>
                    <a:latin typeface="Meiryo UI" panose="020B0604030504040204" pitchFamily="50" charset="-128"/>
                    <a:ea typeface="Meiryo UI" panose="020B0604030504040204" pitchFamily="50" charset="-128"/>
                  </a:rPr>
                  <a:t>年末</a:t>
                </a:r>
              </a:p>
            </p:txBody>
          </p:sp>
          <p:sp>
            <p:nvSpPr>
              <p:cNvPr id="277" name="正方形/長方形 276">
                <a:extLst>
                  <a:ext uri="{FF2B5EF4-FFF2-40B4-BE49-F238E27FC236}">
                    <a16:creationId xmlns:a16="http://schemas.microsoft.com/office/drawing/2014/main" id="{DC9C619A-5158-4761-A771-09335B51BA5F}"/>
                  </a:ext>
                </a:extLst>
              </p:cNvPr>
              <p:cNvSpPr/>
              <p:nvPr/>
            </p:nvSpPr>
            <p:spPr>
              <a:xfrm>
                <a:off x="11704198" y="1834657"/>
                <a:ext cx="432048"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400" dirty="0">
                    <a:solidFill>
                      <a:schemeClr val="tx1"/>
                    </a:solidFill>
                    <a:latin typeface="Meiryo UI" panose="020B0604030504040204" pitchFamily="50" charset="-128"/>
                    <a:ea typeface="Meiryo UI" panose="020B0604030504040204" pitchFamily="50" charset="-128"/>
                  </a:rPr>
                  <a:t>令和</a:t>
                </a:r>
                <a:r>
                  <a:rPr kumimoji="1" lang="en-US" altLang="ja-JP" sz="400" dirty="0">
                    <a:solidFill>
                      <a:schemeClr val="tx1"/>
                    </a:solidFill>
                    <a:latin typeface="Meiryo UI" panose="020B0604030504040204" pitchFamily="50" charset="-128"/>
                    <a:ea typeface="Meiryo UI" panose="020B0604030504040204" pitchFamily="50" charset="-128"/>
                  </a:rPr>
                  <a:t>21</a:t>
                </a:r>
                <a:r>
                  <a:rPr kumimoji="1" lang="ja-JP" altLang="en-US" sz="400" dirty="0">
                    <a:solidFill>
                      <a:schemeClr val="tx1"/>
                    </a:solidFill>
                    <a:latin typeface="Meiryo UI" panose="020B0604030504040204" pitchFamily="50" charset="-128"/>
                    <a:ea typeface="Meiryo UI" panose="020B0604030504040204" pitchFamily="50" charset="-128"/>
                  </a:rPr>
                  <a:t>年末</a:t>
                </a:r>
              </a:p>
            </p:txBody>
          </p:sp>
          <p:sp>
            <p:nvSpPr>
              <p:cNvPr id="278" name="正方形/長方形 277">
                <a:extLst>
                  <a:ext uri="{FF2B5EF4-FFF2-40B4-BE49-F238E27FC236}">
                    <a16:creationId xmlns:a16="http://schemas.microsoft.com/office/drawing/2014/main" id="{CAA0DEA6-405F-482A-9E67-501310A8FBB7}"/>
                  </a:ext>
                </a:extLst>
              </p:cNvPr>
              <p:cNvSpPr/>
              <p:nvPr/>
            </p:nvSpPr>
            <p:spPr>
              <a:xfrm>
                <a:off x="10380563" y="940243"/>
                <a:ext cx="1413222"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600" b="1" dirty="0">
                    <a:solidFill>
                      <a:schemeClr val="tx1"/>
                    </a:solidFill>
                    <a:latin typeface="Meiryo UI" panose="020B0604030504040204" pitchFamily="50" charset="-128"/>
                    <a:ea typeface="Meiryo UI" panose="020B0604030504040204" pitchFamily="50" charset="-128"/>
                  </a:rPr>
                  <a:t>築後</a:t>
                </a:r>
                <a:r>
                  <a:rPr kumimoji="1" lang="en-US" altLang="ja-JP" sz="600" b="1" dirty="0">
                    <a:solidFill>
                      <a:schemeClr val="tx1"/>
                    </a:solidFill>
                    <a:latin typeface="Meiryo UI" panose="020B0604030504040204" pitchFamily="50" charset="-128"/>
                    <a:ea typeface="Meiryo UI" panose="020B0604030504040204" pitchFamily="50" charset="-128"/>
                  </a:rPr>
                  <a:t>30</a:t>
                </a:r>
                <a:r>
                  <a:rPr kumimoji="1" lang="ja-JP" altLang="en-US" sz="600" b="1" dirty="0" err="1">
                    <a:solidFill>
                      <a:schemeClr val="tx1"/>
                    </a:solidFill>
                    <a:latin typeface="Meiryo UI" panose="020B0604030504040204" pitchFamily="50" charset="-128"/>
                    <a:ea typeface="Meiryo UI" panose="020B0604030504040204" pitchFamily="50" charset="-128"/>
                  </a:rPr>
                  <a:t>、</a:t>
                </a:r>
                <a:r>
                  <a:rPr kumimoji="1" lang="en-US" altLang="ja-JP" sz="600" b="1" dirty="0">
                    <a:solidFill>
                      <a:schemeClr val="tx1"/>
                    </a:solidFill>
                    <a:latin typeface="Meiryo UI" panose="020B0604030504040204" pitchFamily="50" charset="-128"/>
                    <a:ea typeface="Meiryo UI" panose="020B0604030504040204" pitchFamily="50" charset="-128"/>
                  </a:rPr>
                  <a:t>40</a:t>
                </a:r>
                <a:r>
                  <a:rPr kumimoji="1" lang="ja-JP" altLang="en-US" sz="600" b="1" dirty="0" err="1">
                    <a:solidFill>
                      <a:schemeClr val="tx1"/>
                    </a:solidFill>
                    <a:latin typeface="Meiryo UI" panose="020B0604030504040204" pitchFamily="50" charset="-128"/>
                    <a:ea typeface="Meiryo UI" panose="020B0604030504040204" pitchFamily="50" charset="-128"/>
                  </a:rPr>
                  <a:t>、</a:t>
                </a:r>
                <a:r>
                  <a:rPr kumimoji="1" lang="en-US" altLang="ja-JP" sz="600" b="1" dirty="0">
                    <a:solidFill>
                      <a:schemeClr val="tx1"/>
                    </a:solidFill>
                    <a:latin typeface="Meiryo UI" panose="020B0604030504040204" pitchFamily="50" charset="-128"/>
                    <a:ea typeface="Meiryo UI" panose="020B0604030504040204" pitchFamily="50" charset="-128"/>
                  </a:rPr>
                  <a:t>50</a:t>
                </a:r>
                <a:r>
                  <a:rPr kumimoji="1" lang="ja-JP" altLang="en-US" sz="600" b="1" dirty="0">
                    <a:solidFill>
                      <a:schemeClr val="tx1"/>
                    </a:solidFill>
                    <a:latin typeface="Meiryo UI" panose="020B0604030504040204" pitchFamily="50" charset="-128"/>
                    <a:ea typeface="Meiryo UI" panose="020B0604030504040204" pitchFamily="50" charset="-128"/>
                  </a:rPr>
                  <a:t>年超の分譲マンション数</a:t>
                </a:r>
              </a:p>
            </p:txBody>
          </p:sp>
          <p:sp>
            <p:nvSpPr>
              <p:cNvPr id="279" name="正方形/長方形 278">
                <a:extLst>
                  <a:ext uri="{FF2B5EF4-FFF2-40B4-BE49-F238E27FC236}">
                    <a16:creationId xmlns:a16="http://schemas.microsoft.com/office/drawing/2014/main" id="{72DF1BB2-866C-4A21-BA1C-229060987DA0}"/>
                  </a:ext>
                </a:extLst>
              </p:cNvPr>
              <p:cNvSpPr/>
              <p:nvPr/>
            </p:nvSpPr>
            <p:spPr>
              <a:xfrm>
                <a:off x="10160132" y="989609"/>
                <a:ext cx="166574" cy="59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300" dirty="0">
                    <a:solidFill>
                      <a:schemeClr val="tx1"/>
                    </a:solidFill>
                    <a:latin typeface="Meiryo UI" panose="020B0604030504040204" pitchFamily="50" charset="-128"/>
                    <a:ea typeface="Meiryo UI" panose="020B0604030504040204" pitchFamily="50" charset="-128"/>
                  </a:rPr>
                  <a:t>（万戸）</a:t>
                </a:r>
              </a:p>
            </p:txBody>
          </p:sp>
        </p:grpSp>
      </p:grpSp>
    </p:spTree>
    <p:extLst>
      <p:ext uri="{BB962C8B-B14F-4D97-AF65-F5344CB8AC3E}">
        <p14:creationId xmlns:p14="http://schemas.microsoft.com/office/powerpoint/2010/main" val="295076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774" y="5481786"/>
            <a:ext cx="1905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5320" y="5481786"/>
            <a:ext cx="868363" cy="98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1596" y="5643495"/>
            <a:ext cx="8001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71644" y="5374407"/>
            <a:ext cx="1273175" cy="115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角丸四角形 2"/>
          <p:cNvSpPr/>
          <p:nvPr/>
        </p:nvSpPr>
        <p:spPr>
          <a:xfrm>
            <a:off x="281982" y="2060848"/>
            <a:ext cx="4671018" cy="4683979"/>
          </a:xfrm>
          <a:prstGeom prst="roundRect">
            <a:avLst>
              <a:gd name="adj" fmla="val 373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 name="角丸四角形 7"/>
          <p:cNvSpPr/>
          <p:nvPr/>
        </p:nvSpPr>
        <p:spPr>
          <a:xfrm>
            <a:off x="281982" y="1503834"/>
            <a:ext cx="9429700" cy="396000"/>
          </a:xfrm>
          <a:prstGeom prst="roundRect">
            <a:avLst/>
          </a:prstGeom>
          <a:gradFill>
            <a:gsLst>
              <a:gs pos="0">
                <a:srgbClr val="BBE0E3">
                  <a:lumMod val="10000"/>
                  <a:lumOff val="90000"/>
                </a:srgbClr>
              </a:gs>
              <a:gs pos="14000">
                <a:srgbClr val="FFFFFF"/>
              </a:gs>
              <a:gs pos="76000">
                <a:srgbClr val="FFFFFF"/>
              </a:gs>
              <a:gs pos="100000">
                <a:srgbClr val="00B050"/>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除却の必要性に係る認定対象の拡充</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法</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102</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条２項</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1" lang="ja-JP" altLang="en-US" sz="16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2966028" y="6439749"/>
            <a:ext cx="1318397" cy="219760"/>
          </a:xfrm>
          <a:prstGeom prst="rect">
            <a:avLst/>
          </a:prstGeom>
          <a:noFill/>
        </p:spPr>
        <p:txBody>
          <a:bodyPr wrap="square" rtlCol="0">
            <a:spAutoFit/>
          </a:bodyPr>
          <a:lstStyle/>
          <a:p>
            <a:pPr algn="ctr" defTabSz="653156"/>
            <a:r>
              <a:rPr lang="ja-JP" altLang="en-US" sz="900" dirty="0">
                <a:solidFill>
                  <a:prstClr val="black"/>
                </a:solidFill>
                <a:latin typeface="Meiryo UI" panose="020B0604030504040204" pitchFamily="50" charset="-128"/>
                <a:ea typeface="Meiryo UI" panose="020B0604030504040204" pitchFamily="50" charset="-128"/>
              </a:rPr>
              <a:t>外壁が崩壊等した事例</a:t>
            </a:r>
          </a:p>
        </p:txBody>
      </p:sp>
      <p:sp>
        <p:nvSpPr>
          <p:cNvPr id="14" name="テキスト ボックス 13"/>
          <p:cNvSpPr txBox="1"/>
          <p:nvPr/>
        </p:nvSpPr>
        <p:spPr>
          <a:xfrm>
            <a:off x="1112804" y="6487259"/>
            <a:ext cx="1758071" cy="182101"/>
          </a:xfrm>
          <a:prstGeom prst="rect">
            <a:avLst/>
          </a:prstGeom>
          <a:noFill/>
        </p:spPr>
        <p:txBody>
          <a:bodyPr wrap="square" rtlCol="0">
            <a:spAutoFit/>
          </a:bodyPr>
          <a:lstStyle/>
          <a:p>
            <a:pPr defTabSz="653156">
              <a:lnSpc>
                <a:spcPts val="700"/>
              </a:lnSpc>
            </a:pPr>
            <a:r>
              <a:rPr lang="ja-JP" altLang="en-US" sz="900" dirty="0">
                <a:solidFill>
                  <a:prstClr val="black"/>
                </a:solidFill>
                <a:latin typeface="Meiryo UI" panose="020B0604030504040204" pitchFamily="50" charset="-128"/>
                <a:ea typeface="Meiryo UI" panose="020B0604030504040204" pitchFamily="50" charset="-128"/>
              </a:rPr>
              <a:t>２階の廊下部分が崩落した事例</a:t>
            </a:r>
          </a:p>
        </p:txBody>
      </p:sp>
      <p:sp>
        <p:nvSpPr>
          <p:cNvPr id="16" name="テキスト ボックス 15"/>
          <p:cNvSpPr txBox="1"/>
          <p:nvPr/>
        </p:nvSpPr>
        <p:spPr>
          <a:xfrm>
            <a:off x="979378" y="5221586"/>
            <a:ext cx="3220700" cy="230832"/>
          </a:xfrm>
          <a:prstGeom prst="rect">
            <a:avLst/>
          </a:prstGeom>
          <a:noFill/>
        </p:spPr>
        <p:txBody>
          <a:bodyPr wrap="square" lIns="0" rIns="0" rtlCol="0">
            <a:noAutofit/>
          </a:bodyPr>
          <a:lstStyle/>
          <a:p>
            <a:pPr algn="ctr" defTabSz="653156"/>
            <a:r>
              <a:rPr lang="ja-JP" altLang="en-US" sz="900" dirty="0">
                <a:solidFill>
                  <a:prstClr val="black"/>
                </a:solidFill>
                <a:latin typeface="Meiryo UI" panose="020B0604030504040204" pitchFamily="50" charset="-128"/>
                <a:ea typeface="Meiryo UI" panose="020B0604030504040204" pitchFamily="50" charset="-128"/>
              </a:rPr>
              <a:t>（外壁等の剥落により危害が生ずるおそれがあるマンションの例）</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2268179" y="6351656"/>
            <a:ext cx="790388" cy="105613"/>
          </a:xfrm>
          <a:prstGeom prst="rect">
            <a:avLst/>
          </a:prstGeom>
        </p:spPr>
        <p:txBody>
          <a:bodyPr wrap="square" lIns="0" tIns="51429" rIns="0" bIns="25714" anchor="ctr">
            <a:noAutofit/>
          </a:bodyPr>
          <a:lstStyle/>
          <a:p>
            <a:pPr algn="ctr" defTabSz="653156"/>
            <a:r>
              <a:rPr lang="ja-JP" altLang="en-US" sz="900" baseline="18000" dirty="0">
                <a:solidFill>
                  <a:prstClr val="white"/>
                </a:solidFill>
                <a:latin typeface="Meiryo UI" panose="020B0604030504040204" pitchFamily="50" charset="-128"/>
                <a:ea typeface="Meiryo UI" panose="020B0604030504040204" pitchFamily="50" charset="-128"/>
              </a:rPr>
              <a:t>＜</a:t>
            </a:r>
            <a:r>
              <a:rPr lang="en-US" altLang="ja-JP" sz="900" baseline="18000" dirty="0">
                <a:solidFill>
                  <a:prstClr val="white"/>
                </a:solidFill>
                <a:latin typeface="Meiryo UI" panose="020B0604030504040204" pitchFamily="50" charset="-128"/>
                <a:ea typeface="Meiryo UI" panose="020B0604030504040204" pitchFamily="50" charset="-128"/>
              </a:rPr>
              <a:t>1</a:t>
            </a:r>
            <a:r>
              <a:rPr lang="ja-JP" altLang="en-US" sz="900" baseline="18000" dirty="0">
                <a:solidFill>
                  <a:prstClr val="white"/>
                </a:solidFill>
                <a:latin typeface="Meiryo UI" panose="020B0604030504040204" pitchFamily="50" charset="-128"/>
                <a:ea typeface="Meiryo UI" panose="020B0604030504040204" pitchFamily="50" charset="-128"/>
              </a:rPr>
              <a:t>階廊下天井＞</a:t>
            </a:r>
            <a:endParaRPr lang="en-US" altLang="ja-JP" sz="900" baseline="18000" dirty="0">
              <a:solidFill>
                <a:prstClr val="white"/>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1923108" y="6351284"/>
            <a:ext cx="437955" cy="105613"/>
          </a:xfrm>
          <a:prstGeom prst="rect">
            <a:avLst/>
          </a:prstGeom>
        </p:spPr>
        <p:txBody>
          <a:bodyPr wrap="square" lIns="0" tIns="51429" rIns="0" bIns="25714" anchor="ctr">
            <a:noAutofit/>
          </a:bodyPr>
          <a:lstStyle/>
          <a:p>
            <a:pPr algn="ctr" defTabSz="653156"/>
            <a:r>
              <a:rPr lang="ja-JP" altLang="en-US" sz="900" baseline="18000" dirty="0">
                <a:solidFill>
                  <a:prstClr val="white"/>
                </a:solidFill>
                <a:latin typeface="Meiryo UI" panose="020B0604030504040204" pitchFamily="50" charset="-128"/>
                <a:ea typeface="Meiryo UI" panose="020B0604030504040204" pitchFamily="50" charset="-128"/>
              </a:rPr>
              <a:t>＜外観＞</a:t>
            </a:r>
            <a:endParaRPr lang="en-US" altLang="ja-JP" sz="900" baseline="18000" dirty="0">
              <a:solidFill>
                <a:prstClr val="white"/>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3666381" y="6351657"/>
            <a:ext cx="437955" cy="105613"/>
          </a:xfrm>
          <a:prstGeom prst="rect">
            <a:avLst/>
          </a:prstGeom>
        </p:spPr>
        <p:txBody>
          <a:bodyPr wrap="square" lIns="0" tIns="51429" rIns="0" bIns="25714" anchor="ctr">
            <a:noAutofit/>
          </a:bodyPr>
          <a:lstStyle/>
          <a:p>
            <a:pPr algn="ctr" defTabSz="653156"/>
            <a:r>
              <a:rPr lang="ja-JP" altLang="en-US" sz="900" baseline="18000" dirty="0">
                <a:solidFill>
                  <a:prstClr val="white"/>
                </a:solidFill>
                <a:latin typeface="Meiryo UI" panose="020B0604030504040204" pitchFamily="50" charset="-128"/>
                <a:ea typeface="Meiryo UI" panose="020B0604030504040204" pitchFamily="50" charset="-128"/>
              </a:rPr>
              <a:t>＜外観＞</a:t>
            </a:r>
            <a:endParaRPr lang="en-US" altLang="ja-JP" sz="900" baseline="18000" dirty="0">
              <a:solidFill>
                <a:prstClr val="white"/>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88504" y="2143432"/>
            <a:ext cx="4226790" cy="351360"/>
          </a:xfrm>
          <a:prstGeom prst="rect">
            <a:avLst/>
          </a:prstGeom>
          <a:solidFill>
            <a:sysClr val="window" lastClr="FFFFFF"/>
          </a:solidFill>
          <a:ln w="25400" cap="flat" cmpd="dbl" algn="ctr">
            <a:noFill/>
            <a:prstDash val="solid"/>
            <a:miter lim="800000"/>
          </a:ln>
          <a:effectLst/>
        </p:spPr>
        <p:txBody>
          <a:bodyPr lIns="0" tIns="0" rIns="0" bIns="0" rtlCol="0" anchor="ctr"/>
          <a:lstStyle>
            <a:defPPr>
              <a:defRPr lang="ja-JP"/>
            </a:defPPr>
            <a:lvl1pPr algn="ctr">
              <a:defRPr sz="1600">
                <a:latin typeface="+mj-ea"/>
                <a:ea typeface="+mj-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マンション敷地売却事業の対象の拡大</a:t>
            </a:r>
            <a:r>
              <a:rPr kumimoji="0" lang="ja-JP" altLang="en-US"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 </a:t>
            </a:r>
            <a:r>
              <a:rPr kumimoji="0" lang="en-US" altLang="ja-JP"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a:t>
            </a:r>
            <a:r>
              <a:rPr kumimoji="0" lang="ja-JP" altLang="en-US"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法</a:t>
            </a:r>
            <a:r>
              <a:rPr kumimoji="0" lang="en-US" altLang="ja-JP"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108</a:t>
            </a:r>
            <a:r>
              <a:rPr kumimoji="0" lang="ja-JP" altLang="en-US"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条</a:t>
            </a:r>
            <a:r>
              <a:rPr kumimoji="0" lang="en-US" altLang="ja-JP"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a:t>
            </a:r>
          </a:p>
        </p:txBody>
      </p:sp>
      <p:sp>
        <p:nvSpPr>
          <p:cNvPr id="4" name="テキスト ボックス 3"/>
          <p:cNvSpPr txBox="1"/>
          <p:nvPr/>
        </p:nvSpPr>
        <p:spPr>
          <a:xfrm>
            <a:off x="416496" y="2469457"/>
            <a:ext cx="4298798" cy="692497"/>
          </a:xfrm>
          <a:prstGeom prst="rect">
            <a:avLst/>
          </a:prstGeom>
          <a:noFill/>
        </p:spPr>
        <p:txBody>
          <a:bodyPr wrap="square" rtlCol="0">
            <a:spAutoFit/>
          </a:bodyPr>
          <a:lstStyle/>
          <a:p>
            <a:pPr marL="296863" indent="-296863"/>
            <a:r>
              <a:rPr lang="ja-JP" altLang="en-US" sz="1300" dirty="0">
                <a:latin typeface="Meiryo UI" panose="020B0604030504040204" pitchFamily="50" charset="-128"/>
                <a:ea typeface="Meiryo UI" panose="020B0604030504040204" pitchFamily="50" charset="-128"/>
              </a:rPr>
              <a:t>○　耐震性が不足するものに加え、外壁等の剥落により危害が生ずるおそれがあるマンション等について、多数決により実施できるマンション敷地売却事業の対象とする</a:t>
            </a:r>
            <a:endParaRPr kumimoji="1" lang="ja-JP" altLang="en-US" sz="13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5241032" y="2143432"/>
            <a:ext cx="4248472" cy="351360"/>
          </a:xfrm>
          <a:prstGeom prst="rect">
            <a:avLst/>
          </a:prstGeom>
          <a:solidFill>
            <a:sysClr val="window" lastClr="FFFFFF"/>
          </a:solidFill>
          <a:ln w="25400" cap="flat" cmpd="dbl" algn="ctr">
            <a:noFill/>
            <a:prstDash val="solid"/>
            <a:miter lim="800000"/>
          </a:ln>
          <a:effectLst/>
        </p:spPr>
        <p:txBody>
          <a:bodyPr lIns="0" tIns="0" rIns="0" bIns="0" rtlCol="0" anchor="ctr"/>
          <a:lstStyle>
            <a:defPPr>
              <a:defRPr lang="ja-JP"/>
            </a:defPPr>
            <a:lvl1pPr algn="ctr">
              <a:defRPr sz="1600">
                <a:latin typeface="+mj-ea"/>
                <a:ea typeface="+mj-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容積率の緩和特例の適用対象の拡大</a:t>
            </a:r>
            <a:r>
              <a:rPr kumimoji="0" lang="ja-JP" altLang="en-US"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 </a:t>
            </a:r>
            <a:r>
              <a:rPr kumimoji="0" lang="en-US" altLang="ja-JP"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a:t>
            </a:r>
            <a:r>
              <a:rPr kumimoji="0" lang="ja-JP" altLang="en-US"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法</a:t>
            </a:r>
            <a:r>
              <a:rPr kumimoji="0" lang="en-US" altLang="ja-JP"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105</a:t>
            </a:r>
            <a:r>
              <a:rPr kumimoji="0" lang="ja-JP" altLang="en-US"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条</a:t>
            </a:r>
            <a:r>
              <a:rPr kumimoji="0" lang="en-US" altLang="ja-JP" sz="800" b="1" i="0" u="none" strike="noStrike" kern="0" cap="none" spc="0" normalizeH="0" baseline="0" noProof="0" dirty="0">
                <a:ln>
                  <a:noFill/>
                </a:ln>
                <a:solidFill>
                  <a:srgbClr val="0033CC"/>
                </a:solidFill>
                <a:effectLst/>
                <a:uLnTx/>
                <a:uFillTx/>
                <a:latin typeface="Meiryo UI" panose="020B0604030504040204" pitchFamily="50" charset="-128"/>
                <a:ea typeface="Meiryo UI" panose="020B0604030504040204" pitchFamily="50" charset="-128"/>
              </a:rPr>
              <a:t>】</a:t>
            </a:r>
          </a:p>
        </p:txBody>
      </p:sp>
      <p:sp>
        <p:nvSpPr>
          <p:cNvPr id="24" name="テキスト ボックス 23"/>
          <p:cNvSpPr txBox="1"/>
          <p:nvPr/>
        </p:nvSpPr>
        <p:spPr>
          <a:xfrm>
            <a:off x="5313040" y="2456955"/>
            <a:ext cx="4336412" cy="692497"/>
          </a:xfrm>
          <a:prstGeom prst="rect">
            <a:avLst/>
          </a:prstGeom>
          <a:noFill/>
        </p:spPr>
        <p:txBody>
          <a:bodyPr wrap="square" rtlCol="0">
            <a:spAutoFit/>
          </a:bodyPr>
          <a:lstStyle/>
          <a:p>
            <a:pPr marL="296863" indent="-296863"/>
            <a:r>
              <a:rPr lang="ja-JP" altLang="en-US" sz="1300" dirty="0">
                <a:latin typeface="Meiryo UI" panose="020B0604030504040204" pitchFamily="50" charset="-128"/>
                <a:ea typeface="Meiryo UI" panose="020B0604030504040204" pitchFamily="50" charset="-128"/>
              </a:rPr>
              <a:t>○　耐震性が不足するものに加え、外壁等の剥落により危害が生ずるおそれがあるマンションや</a:t>
            </a:r>
            <a:r>
              <a:rPr lang="ja-JP" altLang="en-US" sz="1300" dirty="0">
                <a:solidFill>
                  <a:srgbClr val="000000"/>
                </a:solidFill>
                <a:latin typeface="Meiryo UI" panose="020B0604030504040204" pitchFamily="50" charset="-128"/>
                <a:ea typeface="Meiryo UI" panose="020B0604030504040204" pitchFamily="50" charset="-128"/>
              </a:rPr>
              <a:t>バリアフリー性能が確保されていないマンション等を容積率緩和特例の対象とする</a:t>
            </a:r>
            <a:endParaRPr kumimoji="1" lang="ja-JP" altLang="en-US" sz="1300" dirty="0">
              <a:latin typeface="Meiryo UI" panose="020B0604030504040204" pitchFamily="50" charset="-128"/>
              <a:ea typeface="Meiryo UI" panose="020B0604030504040204" pitchFamily="50" charset="-128"/>
            </a:endParaRPr>
          </a:p>
        </p:txBody>
      </p:sp>
      <p:sp>
        <p:nvSpPr>
          <p:cNvPr id="2334" name="右矢印 2333"/>
          <p:cNvSpPr/>
          <p:nvPr/>
        </p:nvSpPr>
        <p:spPr>
          <a:xfrm>
            <a:off x="6937297" y="5902307"/>
            <a:ext cx="687794" cy="209354"/>
          </a:xfrm>
          <a:prstGeom prst="rightArrow">
            <a:avLst/>
          </a:prstGeom>
          <a:ln w="9525" cap="flat">
            <a:solidFill>
              <a:schemeClr val="accent1">
                <a:shade val="50000"/>
              </a:schemeClr>
            </a:solidFill>
            <a:bevel/>
          </a:ln>
          <a:effectLst>
            <a:outerShdw blurRad="50800" dist="38100" dir="8100000" sx="91000" sy="9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39" name="テキスト ボックス 1438"/>
          <p:cNvSpPr txBox="1"/>
          <p:nvPr/>
        </p:nvSpPr>
        <p:spPr>
          <a:xfrm>
            <a:off x="5265165" y="5221586"/>
            <a:ext cx="1488035"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（容積率緩和のイメージ）</a:t>
            </a:r>
            <a:endParaRPr lang="ja-JP" altLang="en-US" sz="1100" dirty="0">
              <a:latin typeface="Meiryo UI" panose="020B0604030504040204" pitchFamily="50" charset="-128"/>
              <a:ea typeface="Meiryo UI" panose="020B0604030504040204" pitchFamily="50" charset="-128"/>
            </a:endParaRPr>
          </a:p>
        </p:txBody>
      </p:sp>
      <p:sp>
        <p:nvSpPr>
          <p:cNvPr id="1440" name="テキスト ボックス 1439"/>
          <p:cNvSpPr txBox="1"/>
          <p:nvPr/>
        </p:nvSpPr>
        <p:spPr>
          <a:xfrm>
            <a:off x="6537176" y="5539406"/>
            <a:ext cx="1488035" cy="430887"/>
          </a:xfrm>
          <a:prstGeom prst="rect">
            <a:avLst/>
          </a:prstGeom>
          <a:noFill/>
        </p:spPr>
        <p:txBody>
          <a:bodyPr wrap="square" rtlCol="0">
            <a:spAutoFit/>
          </a:bodyPr>
          <a:lstStyle/>
          <a:p>
            <a:pPr algn="ctr"/>
            <a:r>
              <a:rPr lang="ja-JP" altLang="en-US" sz="1100" dirty="0">
                <a:latin typeface="Meiryo UI" panose="020B0604030504040204" pitchFamily="50" charset="-128"/>
                <a:ea typeface="Meiryo UI" panose="020B0604030504040204" pitchFamily="50" charset="-128"/>
              </a:rPr>
              <a:t>マンションへの</a:t>
            </a:r>
            <a:endParaRPr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建替え</a:t>
            </a:r>
          </a:p>
        </p:txBody>
      </p:sp>
      <p:sp>
        <p:nvSpPr>
          <p:cNvPr id="2335" name="右中かっこ 2334"/>
          <p:cNvSpPr/>
          <p:nvPr/>
        </p:nvSpPr>
        <p:spPr>
          <a:xfrm>
            <a:off x="8716481" y="5432725"/>
            <a:ext cx="74586" cy="323296"/>
          </a:xfrm>
          <a:prstGeom prst="rightBrace">
            <a:avLst>
              <a:gd name="adj1" fmla="val 4026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42" name="テキスト ボックス 1441"/>
          <p:cNvSpPr txBox="1"/>
          <p:nvPr/>
        </p:nvSpPr>
        <p:spPr>
          <a:xfrm>
            <a:off x="8791391" y="5375938"/>
            <a:ext cx="590190" cy="430887"/>
          </a:xfrm>
          <a:prstGeom prst="rect">
            <a:avLst/>
          </a:prstGeom>
          <a:noFill/>
        </p:spPr>
        <p:txBody>
          <a:bodyPr wrap="square" lIns="0" rIns="0" rtlCol="0">
            <a:noAutofit/>
          </a:bodyPr>
          <a:lstStyle/>
          <a:p>
            <a:pPr algn="ctr"/>
            <a:r>
              <a:rPr lang="ja-JP" altLang="en-US" sz="1100" dirty="0">
                <a:latin typeface="Meiryo UI" panose="020B0604030504040204" pitchFamily="50" charset="-128"/>
                <a:ea typeface="Meiryo UI" panose="020B0604030504040204" pitchFamily="50" charset="-128"/>
              </a:rPr>
              <a:t>容積率</a:t>
            </a:r>
            <a:endParaRPr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の緩和</a:t>
            </a:r>
          </a:p>
        </p:txBody>
      </p:sp>
      <p:sp>
        <p:nvSpPr>
          <p:cNvPr id="356" name="角丸四角形 355"/>
          <p:cNvSpPr/>
          <p:nvPr/>
        </p:nvSpPr>
        <p:spPr>
          <a:xfrm>
            <a:off x="5040664" y="2060848"/>
            <a:ext cx="4671018" cy="4680520"/>
          </a:xfrm>
          <a:prstGeom prst="roundRect">
            <a:avLst>
              <a:gd name="adj" fmla="val 291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57" name="正方形/長方形 356"/>
          <p:cNvSpPr/>
          <p:nvPr/>
        </p:nvSpPr>
        <p:spPr>
          <a:xfrm>
            <a:off x="632345" y="3203582"/>
            <a:ext cx="3987098" cy="1970921"/>
          </a:xfrm>
          <a:prstGeom prst="rect">
            <a:avLst/>
          </a:prstGeom>
          <a:solidFill>
            <a:srgbClr val="F2F2F2"/>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ja-JP" altLang="en-US" sz="1100" dirty="0">
              <a:solidFill>
                <a:srgbClr val="FFFFFF"/>
              </a:solidFill>
              <a:latin typeface="Meiryo UI" panose="020B0604030504040204" pitchFamily="50" charset="-128"/>
              <a:ea typeface="Meiryo UI" panose="020B0604030504040204" pitchFamily="50" charset="-128"/>
            </a:endParaRPr>
          </a:p>
        </p:txBody>
      </p:sp>
      <p:graphicFrame>
        <p:nvGraphicFramePr>
          <p:cNvPr id="358" name="表 357"/>
          <p:cNvGraphicFramePr>
            <a:graphicFrameLocks noGrp="1"/>
          </p:cNvGraphicFramePr>
          <p:nvPr/>
        </p:nvGraphicFramePr>
        <p:xfrm>
          <a:off x="864796" y="3454413"/>
          <a:ext cx="3534442" cy="1507575"/>
        </p:xfrm>
        <a:graphic>
          <a:graphicData uri="http://schemas.openxmlformats.org/drawingml/2006/table">
            <a:tbl>
              <a:tblPr firstRow="1" bandRow="1"/>
              <a:tblGrid>
                <a:gridCol w="2360012">
                  <a:extLst>
                    <a:ext uri="{9D8B030D-6E8A-4147-A177-3AD203B41FA5}">
                      <a16:colId xmlns:a16="http://schemas.microsoft.com/office/drawing/2014/main" val="4238866726"/>
                    </a:ext>
                  </a:extLst>
                </a:gridCol>
                <a:gridCol w="1174430">
                  <a:extLst>
                    <a:ext uri="{9D8B030D-6E8A-4147-A177-3AD203B41FA5}">
                      <a16:colId xmlns:a16="http://schemas.microsoft.com/office/drawing/2014/main" val="3455741950"/>
                    </a:ext>
                  </a:extLst>
                </a:gridCol>
              </a:tblGrid>
              <a:tr h="289830">
                <a:tc>
                  <a:txBody>
                    <a:bodyPr/>
                    <a:lstStyle/>
                    <a:p>
                      <a:pPr marL="177800" indent="-177800" algn="ctr"/>
                      <a:r>
                        <a:rPr lang="ja-JP" altLang="en-US" sz="1200" dirty="0">
                          <a:solidFill>
                            <a:srgbClr val="000000"/>
                          </a:solidFill>
                          <a:latin typeface="Meiryo UI" panose="020B0604030504040204" pitchFamily="50" charset="-128"/>
                          <a:ea typeface="Meiryo UI" panose="020B0604030504040204" pitchFamily="50" charset="-128"/>
                        </a:rPr>
                        <a:t>耐震性あり</a:t>
                      </a:r>
                      <a:endParaRPr lang="en-US" altLang="ja-JP" sz="1000" dirty="0">
                        <a:solidFill>
                          <a:srgbClr val="000000"/>
                        </a:solidFill>
                        <a:latin typeface="Meiryo UI" panose="020B0604030504040204" pitchFamily="50" charset="-128"/>
                        <a:ea typeface="Meiryo UI" panose="020B0604030504040204" pitchFamily="50" charset="-128"/>
                      </a:endParaRPr>
                    </a:p>
                  </a:txBody>
                  <a:tcPr marL="42232" marR="42232" marT="21116" marB="2111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6E6E6"/>
                    </a:solidFill>
                  </a:tcPr>
                </a:tc>
                <a:tc>
                  <a:txBody>
                    <a:bodyPr/>
                    <a:lstStyle/>
                    <a:p>
                      <a:pPr marL="177800" indent="-177800" algn="ctr"/>
                      <a:r>
                        <a:rPr kumimoji="1" lang="ja-JP" altLang="en-US" sz="1200" kern="1200" dirty="0">
                          <a:solidFill>
                            <a:srgbClr val="000000"/>
                          </a:solidFill>
                          <a:latin typeface="Meiryo UI" panose="020B0604030504040204" pitchFamily="50" charset="-128"/>
                          <a:ea typeface="Meiryo UI" panose="020B0604030504040204" pitchFamily="50" charset="-128"/>
                          <a:cs typeface="+mn-cs"/>
                        </a:rPr>
                        <a:t>耐震性なし</a:t>
                      </a:r>
                      <a:endParaRPr kumimoji="1" lang="en-US" altLang="ja-JP" sz="1200" kern="1200" dirty="0">
                        <a:solidFill>
                          <a:srgbClr val="000000"/>
                        </a:solidFill>
                        <a:latin typeface="Meiryo UI" panose="020B0604030504040204" pitchFamily="50" charset="-128"/>
                        <a:ea typeface="Meiryo UI" panose="020B0604030504040204" pitchFamily="50" charset="-128"/>
                        <a:cs typeface="+mn-cs"/>
                      </a:endParaRPr>
                    </a:p>
                  </a:txBody>
                  <a:tcPr marL="42232" marR="42232" marT="21116" marB="2111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217745">
                <a:tc>
                  <a:txBody>
                    <a:bodyPr/>
                    <a:lstStyle/>
                    <a:p>
                      <a:pPr marL="177800" indent="-177800" algn="ctr"/>
                      <a:r>
                        <a:rPr lang="ja-JP" altLang="en-US" sz="1200" b="1" dirty="0">
                          <a:solidFill>
                            <a:srgbClr val="000000"/>
                          </a:solidFill>
                          <a:latin typeface="Meiryo UI" panose="020B0604030504040204" pitchFamily="50" charset="-128"/>
                          <a:ea typeface="Meiryo UI" panose="020B0604030504040204" pitchFamily="50" charset="-128"/>
                        </a:rPr>
                        <a:t>適用なし（全員合意</a:t>
                      </a:r>
                      <a:r>
                        <a:rPr lang="en-US" altLang="ja-JP" sz="900" b="1" dirty="0">
                          <a:solidFill>
                            <a:srgbClr val="000000"/>
                          </a:solidFill>
                          <a:latin typeface="Meiryo UI" panose="020B0604030504040204" pitchFamily="50" charset="-128"/>
                          <a:ea typeface="Meiryo UI" panose="020B0604030504040204" pitchFamily="50" charset="-128"/>
                        </a:rPr>
                        <a:t>【</a:t>
                      </a:r>
                      <a:r>
                        <a:rPr lang="ja-JP" altLang="en-US" sz="900" b="1" dirty="0">
                          <a:solidFill>
                            <a:srgbClr val="000000"/>
                          </a:solidFill>
                          <a:latin typeface="Meiryo UI" panose="020B0604030504040204" pitchFamily="50" charset="-128"/>
                          <a:ea typeface="Meiryo UI" panose="020B0604030504040204" pitchFamily="50" charset="-128"/>
                        </a:rPr>
                        <a:t>民法</a:t>
                      </a:r>
                      <a:r>
                        <a:rPr lang="en-US" altLang="ja-JP" sz="900" b="1" dirty="0">
                          <a:solidFill>
                            <a:srgbClr val="000000"/>
                          </a:solidFill>
                          <a:latin typeface="Meiryo UI" panose="020B0604030504040204" pitchFamily="50" charset="-128"/>
                          <a:ea typeface="Meiryo UI" panose="020B0604030504040204" pitchFamily="50" charset="-128"/>
                        </a:rPr>
                        <a:t>】</a:t>
                      </a:r>
                      <a:r>
                        <a:rPr lang="ja-JP" altLang="en-US" sz="1200" b="1" dirty="0">
                          <a:solidFill>
                            <a:srgbClr val="000000"/>
                          </a:solidFill>
                          <a:latin typeface="Meiryo UI" panose="020B0604030504040204" pitchFamily="50" charset="-128"/>
                          <a:ea typeface="Meiryo UI" panose="020B0604030504040204" pitchFamily="50" charset="-128"/>
                        </a:rPr>
                        <a:t>）</a:t>
                      </a:r>
                      <a:endParaRPr lang="en-US" altLang="ja-JP" sz="800" dirty="0">
                        <a:solidFill>
                          <a:srgbClr val="000000"/>
                        </a:solidFill>
                        <a:latin typeface="Meiryo UI" panose="020B0604030504040204" pitchFamily="50" charset="-128"/>
                        <a:ea typeface="Meiryo UI" panose="020B0604030504040204" pitchFamily="50" charset="-128"/>
                      </a:endParaRPr>
                    </a:p>
                    <a:p>
                      <a:pPr marL="177800" indent="-177800" algn="ctr"/>
                      <a:endParaRPr lang="en-US" altLang="ja-JP" sz="800" dirty="0">
                        <a:solidFill>
                          <a:srgbClr val="000000"/>
                        </a:solidFill>
                        <a:latin typeface="Meiryo UI" panose="020B0604030504040204" pitchFamily="50" charset="-128"/>
                        <a:ea typeface="Meiryo UI" panose="020B0604030504040204" pitchFamily="50" charset="-128"/>
                      </a:endParaRPr>
                    </a:p>
                    <a:p>
                      <a:pPr marL="177800" indent="-177800" algn="ctr"/>
                      <a:endParaRPr lang="en-US" altLang="ja-JP" sz="800" dirty="0">
                        <a:solidFill>
                          <a:srgbClr val="000000"/>
                        </a:solidFill>
                        <a:latin typeface="Meiryo UI" panose="020B0604030504040204" pitchFamily="50" charset="-128"/>
                        <a:ea typeface="Meiryo UI" panose="020B0604030504040204" pitchFamily="50" charset="-128"/>
                      </a:endParaRPr>
                    </a:p>
                    <a:p>
                      <a:pPr marL="177800" indent="-177800" algn="ctr"/>
                      <a:endParaRPr lang="en-US" altLang="ja-JP" sz="800" dirty="0">
                        <a:solidFill>
                          <a:srgbClr val="000000"/>
                        </a:solidFill>
                        <a:latin typeface="Meiryo UI" panose="020B0604030504040204" pitchFamily="50" charset="-128"/>
                        <a:ea typeface="Meiryo UI" panose="020B0604030504040204" pitchFamily="50" charset="-128"/>
                      </a:endParaRPr>
                    </a:p>
                  </a:txBody>
                  <a:tcPr marL="42232" marR="42232" marT="21116" marB="2111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77800" indent="-177800" algn="ctr"/>
                      <a:r>
                        <a:rPr lang="ja-JP" altLang="en-US" sz="1200" dirty="0">
                          <a:solidFill>
                            <a:srgbClr val="000000"/>
                          </a:solidFill>
                          <a:latin typeface="Meiryo UI" panose="020B0604030504040204" pitchFamily="50" charset="-128"/>
                          <a:ea typeface="Meiryo UI" panose="020B0604030504040204" pitchFamily="50" charset="-128"/>
                        </a:rPr>
                        <a:t>適用あり</a:t>
                      </a:r>
                      <a:endParaRPr lang="en-US" altLang="ja-JP" sz="1200" dirty="0">
                        <a:solidFill>
                          <a:srgbClr val="000000"/>
                        </a:solidFill>
                        <a:latin typeface="Meiryo UI" panose="020B0604030504040204" pitchFamily="50" charset="-128"/>
                        <a:ea typeface="Meiryo UI" panose="020B0604030504040204" pitchFamily="50" charset="-128"/>
                      </a:endParaRPr>
                    </a:p>
                    <a:p>
                      <a:pPr marL="177800" indent="-177800" algn="ct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マンション建替円滑化法</a:t>
                      </a:r>
                      <a:r>
                        <a:rPr lang="en-US" altLang="ja-JP" sz="800" dirty="0">
                          <a:solidFill>
                            <a:srgbClr val="000000"/>
                          </a:solidFill>
                          <a:latin typeface="Meiryo UI" panose="020B0604030504040204" pitchFamily="50" charset="-128"/>
                          <a:ea typeface="Meiryo UI" panose="020B0604030504040204" pitchFamily="50" charset="-128"/>
                        </a:rPr>
                        <a:t>】</a:t>
                      </a:r>
                    </a:p>
                    <a:p>
                      <a:pPr marL="177800" indent="-177800" algn="ctr"/>
                      <a:endParaRPr lang="en-US" altLang="ja-JP" sz="500" b="0" dirty="0">
                        <a:solidFill>
                          <a:srgbClr val="000000"/>
                        </a:solidFill>
                        <a:latin typeface="Meiryo UI" panose="020B0604030504040204" pitchFamily="50" charset="-128"/>
                        <a:ea typeface="Meiryo UI" panose="020B0604030504040204" pitchFamily="50" charset="-128"/>
                      </a:endParaRPr>
                    </a:p>
                    <a:p>
                      <a:pPr marL="177800" indent="-177800" algn="ctr"/>
                      <a:r>
                        <a:rPr lang="ja-JP" altLang="en-US" sz="1200" b="0" dirty="0">
                          <a:solidFill>
                            <a:srgbClr val="000000"/>
                          </a:solidFill>
                          <a:latin typeface="Meiryo UI" panose="020B0604030504040204" pitchFamily="50" charset="-128"/>
                          <a:ea typeface="Meiryo UI" panose="020B0604030504040204" pitchFamily="50" charset="-128"/>
                        </a:rPr>
                        <a:t>（</a:t>
                      </a:r>
                      <a:r>
                        <a:rPr lang="en-US" altLang="ja-JP" sz="1200" b="0" dirty="0">
                          <a:solidFill>
                            <a:srgbClr val="000000"/>
                          </a:solidFill>
                          <a:latin typeface="Meiryo UI" panose="020B0604030504040204" pitchFamily="50" charset="-128"/>
                          <a:ea typeface="Meiryo UI" panose="020B0604030504040204" pitchFamily="50" charset="-128"/>
                        </a:rPr>
                        <a:t>4/5</a:t>
                      </a:r>
                      <a:r>
                        <a:rPr lang="ja-JP" altLang="en-US" sz="1200" b="0" dirty="0">
                          <a:solidFill>
                            <a:srgbClr val="000000"/>
                          </a:solidFill>
                          <a:latin typeface="Meiryo UI" panose="020B0604030504040204" pitchFamily="50" charset="-128"/>
                          <a:ea typeface="Meiryo UI" panose="020B0604030504040204" pitchFamily="50" charset="-128"/>
                        </a:rPr>
                        <a:t>の合意）</a:t>
                      </a:r>
                      <a:endParaRPr lang="en-US" altLang="ja-JP" sz="1200" b="0" dirty="0">
                        <a:solidFill>
                          <a:srgbClr val="000000"/>
                        </a:solidFill>
                        <a:latin typeface="Meiryo UI" panose="020B0604030504040204" pitchFamily="50" charset="-128"/>
                        <a:ea typeface="Meiryo UI" panose="020B0604030504040204" pitchFamily="50" charset="-128"/>
                      </a:endParaRPr>
                    </a:p>
                  </a:txBody>
                  <a:tcPr marL="42232" marR="42232" marT="21116" marB="2111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59" name="テキスト ボックス 358"/>
          <p:cNvSpPr txBox="1"/>
          <p:nvPr/>
        </p:nvSpPr>
        <p:spPr>
          <a:xfrm>
            <a:off x="632520" y="3202328"/>
            <a:ext cx="3621649"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マンション敷地売却事業の適用対象</a:t>
            </a:r>
          </a:p>
        </p:txBody>
      </p:sp>
      <p:sp>
        <p:nvSpPr>
          <p:cNvPr id="10" name="角丸四角形 9"/>
          <p:cNvSpPr/>
          <p:nvPr/>
        </p:nvSpPr>
        <p:spPr>
          <a:xfrm>
            <a:off x="920552" y="4341795"/>
            <a:ext cx="2264768" cy="555543"/>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lnSpc>
                <a:spcPts val="1200"/>
              </a:lnSpc>
            </a:pPr>
            <a:r>
              <a:rPr kumimoji="1" lang="ja-JP" altLang="en-US" sz="1000" b="1" dirty="0">
                <a:latin typeface="Meiryo UI" panose="020B0604030504040204" pitchFamily="50" charset="-128"/>
                <a:ea typeface="Meiryo UI" panose="020B0604030504040204" pitchFamily="50" charset="-128"/>
              </a:rPr>
              <a:t>外壁等の剥落により危害が生ずる</a:t>
            </a:r>
            <a:endParaRPr kumimoji="1" lang="en-US" altLang="ja-JP" sz="1000" b="1" dirty="0">
              <a:latin typeface="Meiryo UI" panose="020B0604030504040204" pitchFamily="50" charset="-128"/>
              <a:ea typeface="Meiryo UI" panose="020B0604030504040204" pitchFamily="50" charset="-128"/>
            </a:endParaRPr>
          </a:p>
          <a:p>
            <a:pPr algn="ctr">
              <a:lnSpc>
                <a:spcPts val="1200"/>
              </a:lnSpc>
            </a:pPr>
            <a:r>
              <a:rPr kumimoji="1" lang="ja-JP" altLang="en-US" sz="1000" b="1" dirty="0">
                <a:latin typeface="Meiryo UI" panose="020B0604030504040204" pitchFamily="50" charset="-128"/>
                <a:ea typeface="Meiryo UI" panose="020B0604030504040204" pitchFamily="50" charset="-128"/>
              </a:rPr>
              <a:t>おそれのあるマンション等を</a:t>
            </a:r>
            <a:r>
              <a:rPr kumimoji="1" lang="ja-JP" altLang="en-US" sz="1000" b="1" u="sng" dirty="0">
                <a:latin typeface="Meiryo UI" panose="020B0604030504040204" pitchFamily="50" charset="-128"/>
                <a:ea typeface="Meiryo UI" panose="020B0604030504040204" pitchFamily="50" charset="-128"/>
              </a:rPr>
              <a:t>適用対象とする（合意要件を ４／５に緩和）</a:t>
            </a:r>
          </a:p>
        </p:txBody>
      </p:sp>
      <p:sp>
        <p:nvSpPr>
          <p:cNvPr id="11" name="二等辺三角形 10"/>
          <p:cNvSpPr/>
          <p:nvPr/>
        </p:nvSpPr>
        <p:spPr>
          <a:xfrm flipV="1">
            <a:off x="1840022" y="4007433"/>
            <a:ext cx="304559" cy="728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62" name="角丸四角形 361"/>
          <p:cNvSpPr/>
          <p:nvPr/>
        </p:nvSpPr>
        <p:spPr>
          <a:xfrm>
            <a:off x="947680" y="4145859"/>
            <a:ext cx="969078" cy="18145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lt1"/>
                </a:solidFill>
                <a:latin typeface="Meiryo UI" panose="020B0604030504040204" pitchFamily="50" charset="-128"/>
                <a:ea typeface="Meiryo UI" panose="020B0604030504040204" pitchFamily="50" charset="-128"/>
              </a:rPr>
              <a:t>対象の拡大</a:t>
            </a:r>
          </a:p>
        </p:txBody>
      </p:sp>
      <p:sp>
        <p:nvSpPr>
          <p:cNvPr id="371" name="正方形/長方形 370"/>
          <p:cNvSpPr/>
          <p:nvPr/>
        </p:nvSpPr>
        <p:spPr>
          <a:xfrm>
            <a:off x="5399214" y="3203161"/>
            <a:ext cx="3987098" cy="1970921"/>
          </a:xfrm>
          <a:prstGeom prst="rect">
            <a:avLst/>
          </a:prstGeom>
          <a:solidFill>
            <a:srgbClr val="F2F2F2"/>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ja-JP" altLang="en-US" sz="1100" dirty="0">
              <a:solidFill>
                <a:srgbClr val="FFFFFF"/>
              </a:solidFill>
              <a:latin typeface="Meiryo UI" panose="020B0604030504040204" pitchFamily="50" charset="-128"/>
              <a:ea typeface="Meiryo UI" panose="020B0604030504040204" pitchFamily="50" charset="-128"/>
            </a:endParaRPr>
          </a:p>
        </p:txBody>
      </p:sp>
      <p:graphicFrame>
        <p:nvGraphicFramePr>
          <p:cNvPr id="372" name="表 371"/>
          <p:cNvGraphicFramePr>
            <a:graphicFrameLocks noGrp="1"/>
          </p:cNvGraphicFramePr>
          <p:nvPr/>
        </p:nvGraphicFramePr>
        <p:xfrm>
          <a:off x="5631664" y="3454413"/>
          <a:ext cx="3671325" cy="1526615"/>
        </p:xfrm>
        <a:graphic>
          <a:graphicData uri="http://schemas.openxmlformats.org/drawingml/2006/table">
            <a:tbl>
              <a:tblPr firstRow="1" bandRow="1"/>
              <a:tblGrid>
                <a:gridCol w="2489688">
                  <a:extLst>
                    <a:ext uri="{9D8B030D-6E8A-4147-A177-3AD203B41FA5}">
                      <a16:colId xmlns:a16="http://schemas.microsoft.com/office/drawing/2014/main" val="4238866726"/>
                    </a:ext>
                  </a:extLst>
                </a:gridCol>
                <a:gridCol w="1181637">
                  <a:extLst>
                    <a:ext uri="{9D8B030D-6E8A-4147-A177-3AD203B41FA5}">
                      <a16:colId xmlns:a16="http://schemas.microsoft.com/office/drawing/2014/main" val="1598264567"/>
                    </a:ext>
                  </a:extLst>
                </a:gridCol>
              </a:tblGrid>
              <a:tr h="280619">
                <a:tc>
                  <a:txBody>
                    <a:bodyPr/>
                    <a:lstStyle/>
                    <a:p>
                      <a:pPr marL="177800" indent="-177800" algn="ctr"/>
                      <a:r>
                        <a:rPr lang="ja-JP" altLang="en-US" sz="1200" dirty="0">
                          <a:solidFill>
                            <a:srgbClr val="000000"/>
                          </a:solidFill>
                          <a:latin typeface="Meiryo UI" panose="020B0604030504040204" pitchFamily="50" charset="-128"/>
                          <a:ea typeface="Meiryo UI" panose="020B0604030504040204" pitchFamily="50" charset="-128"/>
                        </a:rPr>
                        <a:t>耐震性あり</a:t>
                      </a:r>
                      <a:endParaRPr lang="en-US" altLang="ja-JP" sz="1000" dirty="0">
                        <a:solidFill>
                          <a:srgbClr val="000000"/>
                        </a:solidFill>
                        <a:latin typeface="Meiryo UI" panose="020B0604030504040204" pitchFamily="50" charset="-128"/>
                        <a:ea typeface="Meiryo UI" panose="020B0604030504040204" pitchFamily="50" charset="-128"/>
                      </a:endParaRPr>
                    </a:p>
                  </a:txBody>
                  <a:tcPr marL="42232" marR="42232" marT="21116" marB="2111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6E6E6"/>
                    </a:solidFill>
                  </a:tcPr>
                </a:tc>
                <a:tc>
                  <a:txBody>
                    <a:bodyPr/>
                    <a:lstStyle/>
                    <a:p>
                      <a:pPr marL="177800" indent="-177800" algn="ctr"/>
                      <a:r>
                        <a:rPr kumimoji="1" lang="ja-JP" altLang="en-US" sz="1200" kern="1200" dirty="0">
                          <a:solidFill>
                            <a:srgbClr val="000000"/>
                          </a:solidFill>
                          <a:latin typeface="Meiryo UI" panose="020B0604030504040204" pitchFamily="50" charset="-128"/>
                          <a:ea typeface="Meiryo UI" panose="020B0604030504040204" pitchFamily="50" charset="-128"/>
                          <a:cs typeface="+mn-cs"/>
                        </a:rPr>
                        <a:t>耐震性なし</a:t>
                      </a:r>
                      <a:endParaRPr kumimoji="1" lang="en-US" altLang="ja-JP" sz="1200" kern="1200" dirty="0">
                        <a:solidFill>
                          <a:srgbClr val="000000"/>
                        </a:solidFill>
                        <a:latin typeface="Meiryo UI" panose="020B0604030504040204" pitchFamily="50" charset="-128"/>
                        <a:ea typeface="Meiryo UI" panose="020B0604030504040204" pitchFamily="50" charset="-128"/>
                        <a:cs typeface="+mn-cs"/>
                      </a:endParaRPr>
                    </a:p>
                  </a:txBody>
                  <a:tcPr marL="42232" marR="42232" marT="21116" marB="2111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245996">
                <a:tc>
                  <a:txBody>
                    <a:bodyPr/>
                    <a:lstStyle/>
                    <a:p>
                      <a:pPr marL="177800" indent="-177800" algn="ctr"/>
                      <a:r>
                        <a:rPr lang="ja-JP" altLang="en-US" sz="1200" b="1" dirty="0">
                          <a:solidFill>
                            <a:srgbClr val="000000"/>
                          </a:solidFill>
                          <a:latin typeface="Meiryo UI" panose="020B0604030504040204" pitchFamily="50" charset="-128"/>
                          <a:ea typeface="Meiryo UI" panose="020B0604030504040204" pitchFamily="50" charset="-128"/>
                        </a:rPr>
                        <a:t>適用なし</a:t>
                      </a:r>
                      <a:endParaRPr lang="en-US" altLang="ja-JP" sz="1200" b="1" dirty="0">
                        <a:solidFill>
                          <a:srgbClr val="000000"/>
                        </a:solidFill>
                        <a:latin typeface="Meiryo UI" panose="020B0604030504040204" pitchFamily="50" charset="-128"/>
                        <a:ea typeface="Meiryo UI" panose="020B0604030504040204" pitchFamily="50" charset="-128"/>
                      </a:endParaRPr>
                    </a:p>
                    <a:p>
                      <a:pPr marL="177800" indent="-177800" algn="ctr"/>
                      <a:endParaRPr lang="en-US" altLang="ja-JP" sz="800" dirty="0">
                        <a:solidFill>
                          <a:srgbClr val="000000"/>
                        </a:solidFill>
                        <a:latin typeface="Meiryo UI" panose="020B0604030504040204" pitchFamily="50" charset="-128"/>
                        <a:ea typeface="Meiryo UI" panose="020B0604030504040204" pitchFamily="50" charset="-128"/>
                      </a:endParaRPr>
                    </a:p>
                    <a:p>
                      <a:pPr marL="177800" indent="-177800" algn="ctr"/>
                      <a:endParaRPr lang="en-US" altLang="ja-JP" sz="800" dirty="0">
                        <a:solidFill>
                          <a:srgbClr val="000000"/>
                        </a:solidFill>
                        <a:latin typeface="Meiryo UI" panose="020B0604030504040204" pitchFamily="50" charset="-128"/>
                        <a:ea typeface="Meiryo UI" panose="020B0604030504040204" pitchFamily="50" charset="-128"/>
                      </a:endParaRPr>
                    </a:p>
                    <a:p>
                      <a:pPr marL="177800" indent="-177800" algn="ctr"/>
                      <a:endParaRPr lang="en-US" altLang="ja-JP" sz="800" dirty="0">
                        <a:solidFill>
                          <a:srgbClr val="000000"/>
                        </a:solidFill>
                        <a:latin typeface="Meiryo UI" panose="020B0604030504040204" pitchFamily="50" charset="-128"/>
                        <a:ea typeface="Meiryo UI" panose="020B0604030504040204" pitchFamily="50" charset="-128"/>
                      </a:endParaRPr>
                    </a:p>
                  </a:txBody>
                  <a:tcPr marL="42232" marR="42232" marT="21116" marB="2111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177800" indent="-177800" algn="ctr"/>
                      <a:r>
                        <a:rPr lang="ja-JP" altLang="en-US" sz="1200" dirty="0">
                          <a:solidFill>
                            <a:srgbClr val="000000"/>
                          </a:solidFill>
                          <a:latin typeface="Meiryo UI" panose="020B0604030504040204" pitchFamily="50" charset="-128"/>
                          <a:ea typeface="Meiryo UI" panose="020B0604030504040204" pitchFamily="50" charset="-128"/>
                        </a:rPr>
                        <a:t>適用あり</a:t>
                      </a:r>
                      <a:endParaRPr lang="en-US" altLang="ja-JP" sz="1200" dirty="0">
                        <a:solidFill>
                          <a:srgbClr val="000000"/>
                        </a:solidFill>
                        <a:latin typeface="Meiryo UI" panose="020B0604030504040204" pitchFamily="50" charset="-128"/>
                        <a:ea typeface="Meiryo UI" panose="020B0604030504040204" pitchFamily="50" charset="-128"/>
                      </a:endParaRPr>
                    </a:p>
                    <a:p>
                      <a:pPr marL="177800" indent="-177800" algn="ct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マンション建替円滑化法</a:t>
                      </a:r>
                      <a:r>
                        <a:rPr lang="en-US" altLang="ja-JP" sz="800" dirty="0">
                          <a:solidFill>
                            <a:srgbClr val="000000"/>
                          </a:solidFill>
                          <a:latin typeface="Meiryo UI" panose="020B0604030504040204" pitchFamily="50" charset="-128"/>
                          <a:ea typeface="Meiryo UI" panose="020B0604030504040204" pitchFamily="50" charset="-128"/>
                        </a:rPr>
                        <a:t>】</a:t>
                      </a:r>
                    </a:p>
                  </a:txBody>
                  <a:tcPr marL="42232" marR="42232" marT="21116" marB="21116"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73" name="テキスト ボックス 372"/>
          <p:cNvSpPr txBox="1"/>
          <p:nvPr/>
        </p:nvSpPr>
        <p:spPr>
          <a:xfrm>
            <a:off x="5399389" y="3201907"/>
            <a:ext cx="3621649"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容積率緩和特例の適用対象</a:t>
            </a:r>
          </a:p>
        </p:txBody>
      </p:sp>
      <p:sp>
        <p:nvSpPr>
          <p:cNvPr id="374" name="角丸四角形 373"/>
          <p:cNvSpPr/>
          <p:nvPr/>
        </p:nvSpPr>
        <p:spPr>
          <a:xfrm>
            <a:off x="5677702" y="4276221"/>
            <a:ext cx="2396360" cy="653802"/>
          </a:xfrm>
          <a:prstGeom prst="roundRect">
            <a:avLst>
              <a:gd name="adj" fmla="val 12966"/>
            </a:avLst>
          </a:prstGeom>
          <a:ln/>
        </p:spPr>
        <p:style>
          <a:lnRef idx="1">
            <a:schemeClr val="dk1"/>
          </a:lnRef>
          <a:fillRef idx="2">
            <a:schemeClr val="dk1"/>
          </a:fillRef>
          <a:effectRef idx="1">
            <a:schemeClr val="dk1"/>
          </a:effectRef>
          <a:fontRef idx="minor">
            <a:schemeClr val="dk1"/>
          </a:fontRef>
        </p:style>
        <p:txBody>
          <a:bodyPr lIns="36000" rIns="36000" rtlCol="0" anchor="ctr"/>
          <a:lstStyle/>
          <a:p>
            <a:pPr algn="ctr">
              <a:lnSpc>
                <a:spcPts val="1200"/>
              </a:lnSpc>
            </a:pPr>
            <a:r>
              <a:rPr kumimoji="1" lang="ja-JP" altLang="en-US" sz="1000" b="1" dirty="0">
                <a:latin typeface="Meiryo UI" panose="020B0604030504040204" pitchFamily="50" charset="-128"/>
                <a:ea typeface="Meiryo UI" panose="020B0604030504040204" pitchFamily="50" charset="-128"/>
              </a:rPr>
              <a:t>外壁等の剥落により危害が生ずる</a:t>
            </a:r>
            <a:endParaRPr kumimoji="1" lang="en-US" altLang="ja-JP" sz="1000" b="1" dirty="0">
              <a:latin typeface="Meiryo UI" panose="020B0604030504040204" pitchFamily="50" charset="-128"/>
              <a:ea typeface="Meiryo UI" panose="020B0604030504040204" pitchFamily="50" charset="-128"/>
            </a:endParaRPr>
          </a:p>
          <a:p>
            <a:pPr algn="ctr">
              <a:lnSpc>
                <a:spcPts val="1200"/>
              </a:lnSpc>
            </a:pPr>
            <a:r>
              <a:rPr kumimoji="1" lang="ja-JP" altLang="en-US" sz="1000" b="1" dirty="0">
                <a:latin typeface="Meiryo UI" panose="020B0604030504040204" pitchFamily="50" charset="-128"/>
                <a:ea typeface="Meiryo UI" panose="020B0604030504040204" pitchFamily="50" charset="-128"/>
              </a:rPr>
              <a:t>おそれのあるマンション、バリアフリー性能が確保されていないマンションなどを</a:t>
            </a:r>
            <a:endParaRPr kumimoji="1" lang="en-US" altLang="ja-JP" sz="1000" b="1" dirty="0">
              <a:latin typeface="Meiryo UI" panose="020B0604030504040204" pitchFamily="50" charset="-128"/>
              <a:ea typeface="Meiryo UI" panose="020B0604030504040204" pitchFamily="50" charset="-128"/>
            </a:endParaRPr>
          </a:p>
          <a:p>
            <a:pPr algn="ctr">
              <a:lnSpc>
                <a:spcPts val="1200"/>
              </a:lnSpc>
            </a:pPr>
            <a:r>
              <a:rPr kumimoji="1" lang="ja-JP" altLang="en-US" sz="1000" b="1" u="sng" dirty="0">
                <a:latin typeface="Meiryo UI" panose="020B0604030504040204" pitchFamily="50" charset="-128"/>
                <a:ea typeface="Meiryo UI" panose="020B0604030504040204" pitchFamily="50" charset="-128"/>
              </a:rPr>
              <a:t>容積率緩和特例の適用対象</a:t>
            </a:r>
            <a:r>
              <a:rPr kumimoji="1" lang="ja-JP" altLang="en-US" sz="1000" b="1" dirty="0">
                <a:latin typeface="Meiryo UI" panose="020B0604030504040204" pitchFamily="50" charset="-128"/>
                <a:ea typeface="Meiryo UI" panose="020B0604030504040204" pitchFamily="50" charset="-128"/>
              </a:rPr>
              <a:t>とする</a:t>
            </a:r>
          </a:p>
        </p:txBody>
      </p:sp>
      <p:sp>
        <p:nvSpPr>
          <p:cNvPr id="375" name="二等辺三角形 374"/>
          <p:cNvSpPr/>
          <p:nvPr/>
        </p:nvSpPr>
        <p:spPr>
          <a:xfrm flipV="1">
            <a:off x="6710487" y="4001856"/>
            <a:ext cx="304559" cy="733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76" name="角丸四角形 375"/>
          <p:cNvSpPr/>
          <p:nvPr/>
        </p:nvSpPr>
        <p:spPr>
          <a:xfrm>
            <a:off x="5686822" y="4088783"/>
            <a:ext cx="969078" cy="18145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lt1"/>
                </a:solidFill>
                <a:latin typeface="Meiryo UI" panose="020B0604030504040204" pitchFamily="50" charset="-128"/>
                <a:ea typeface="Meiryo UI" panose="020B0604030504040204" pitchFamily="50" charset="-128"/>
              </a:rPr>
              <a:t>対象の拡大</a:t>
            </a:r>
          </a:p>
        </p:txBody>
      </p:sp>
      <p:sp>
        <p:nvSpPr>
          <p:cNvPr id="379" name="テキスト ボックス 378"/>
          <p:cNvSpPr txBox="1"/>
          <p:nvPr/>
        </p:nvSpPr>
        <p:spPr>
          <a:xfrm>
            <a:off x="136912" y="766445"/>
            <a:ext cx="9640624" cy="646331"/>
          </a:xfrm>
          <a:prstGeom prst="rect">
            <a:avLst/>
          </a:prstGeom>
          <a:noFill/>
        </p:spPr>
        <p:txBody>
          <a:bodyPr wrap="square" rtlCol="0">
            <a:spAutoFit/>
          </a:bodyPr>
          <a:lstStyle/>
          <a:p>
            <a:pPr marL="241300" indent="-241300"/>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〇　老朽化が進み維持修繕が困難なマンションの再生の円滑化のため、除却の必要性に係る認定対象</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41300" indent="-241300"/>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を拡充し、</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マンション敷地売却事業の対象及び容積率の緩和特例の適用対象を拡大</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テキスト ボックス 98"/>
          <p:cNvSpPr txBox="1"/>
          <p:nvPr/>
        </p:nvSpPr>
        <p:spPr>
          <a:xfrm>
            <a:off x="832321" y="4947789"/>
            <a:ext cx="3621649"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建替えは耐震性の有無にかかわらず</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5</a:t>
            </a:r>
            <a:r>
              <a:rPr lang="ja-JP" altLang="en-US" sz="900" dirty="0">
                <a:latin typeface="Meiryo UI" panose="020B0604030504040204" pitchFamily="50" charset="-128"/>
                <a:ea typeface="Meiryo UI" panose="020B0604030504040204" pitchFamily="50" charset="-128"/>
              </a:rPr>
              <a:t>の合意で実施可能</a:t>
            </a:r>
          </a:p>
        </p:txBody>
      </p:sp>
      <p:sp>
        <p:nvSpPr>
          <p:cNvPr id="7" name="タイトル 6"/>
          <p:cNvSpPr>
            <a:spLocks noGrp="1"/>
          </p:cNvSpPr>
          <p:nvPr>
            <p:ph type="title"/>
          </p:nvPr>
        </p:nvSpPr>
        <p:spPr/>
        <p:txBody>
          <a:bodyPr/>
          <a:lstStyle/>
          <a:p>
            <a:r>
              <a:rPr kumimoji="1" lang="ja-JP" altLang="en-US" dirty="0"/>
              <a:t>要除却</a:t>
            </a:r>
            <a:r>
              <a:rPr lang="ja-JP" altLang="en-US" dirty="0"/>
              <a:t>認定の対象拡大</a:t>
            </a:r>
            <a:r>
              <a:rPr lang="ja-JP" altLang="en-US" sz="1400" dirty="0"/>
              <a:t>　</a:t>
            </a:r>
            <a:r>
              <a:rPr lang="en-US" altLang="ja-JP" sz="1400" dirty="0"/>
              <a:t>【</a:t>
            </a:r>
            <a:r>
              <a:rPr lang="ja-JP" altLang="en-US" sz="1400" dirty="0"/>
              <a:t>マンション建替円滑化法の改正</a:t>
            </a:r>
            <a:r>
              <a:rPr lang="en-US" altLang="ja-JP" sz="1400" dirty="0"/>
              <a:t>】</a:t>
            </a:r>
            <a:endParaRPr kumimoji="1" lang="ja-JP" altLang="en-US" sz="1400" dirty="0"/>
          </a:p>
        </p:txBody>
      </p:sp>
      <p:sp>
        <p:nvSpPr>
          <p:cNvPr id="9" name="スライド番号プレースホルダー 8"/>
          <p:cNvSpPr>
            <a:spLocks noGrp="1"/>
          </p:cNvSpPr>
          <p:nvPr>
            <p:ph type="sldNum" sz="quarter" idx="12"/>
          </p:nvPr>
        </p:nvSpPr>
        <p:spPr/>
        <p:txBody>
          <a:bodyPr/>
          <a:lstStyle/>
          <a:p>
            <a:pPr>
              <a:defRPr/>
            </a:pPr>
            <a:fld id="{651FC12D-27C1-4F31-90C9-A93D49E44687}" type="slidenum">
              <a:rPr lang="en-US" altLang="ja-JP" sz="1400" smtClean="0"/>
              <a:pPr>
                <a:defRPr/>
              </a:pPr>
              <a:t>3</a:t>
            </a:fld>
            <a:endParaRPr lang="en-US" altLang="ja-JP" sz="1400"/>
          </a:p>
        </p:txBody>
      </p:sp>
    </p:spTree>
    <p:extLst>
      <p:ext uri="{BB962C8B-B14F-4D97-AF65-F5344CB8AC3E}">
        <p14:creationId xmlns:p14="http://schemas.microsoft.com/office/powerpoint/2010/main" val="113510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72480" y="3839275"/>
            <a:ext cx="9288159" cy="2906803"/>
            <a:chOff x="272480" y="3839275"/>
            <a:chExt cx="9288159" cy="2906803"/>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6357" y="5624337"/>
              <a:ext cx="1303337" cy="98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2840" y="5628306"/>
              <a:ext cx="129540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0267" y="5387523"/>
              <a:ext cx="1646237"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352048" y="4293227"/>
              <a:ext cx="4511781" cy="1374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追加③</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法</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102</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条２項４号</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p>
            <a:p>
              <a:pPr lvl="0" algn="l">
                <a:defRPr/>
              </a:pPr>
              <a:r>
                <a:rPr lang="ja-JP" altLang="en-US" sz="1600" b="1" dirty="0">
                  <a:solidFill>
                    <a:srgbClr val="FF0000"/>
                  </a:solidFill>
                  <a:latin typeface="Meiryo UI" panose="020B0604030504040204" pitchFamily="50" charset="-128"/>
                  <a:ea typeface="Meiryo UI" panose="020B0604030504040204" pitchFamily="50" charset="-128"/>
                </a:rPr>
                <a:t>給水、排水その他の配管設備の損傷、腐食</a:t>
              </a:r>
              <a:r>
                <a:rPr lang="ja-JP" altLang="en-US" sz="1600" dirty="0">
                  <a:solidFill>
                    <a:prstClr val="black"/>
                  </a:solidFill>
                  <a:latin typeface="Meiryo UI" panose="020B0604030504040204" pitchFamily="50" charset="-128"/>
                  <a:ea typeface="Meiryo UI" panose="020B0604030504040204" pitchFamily="50" charset="-128"/>
                </a:rPr>
                <a:t>その他の劣化により</a:t>
              </a:r>
              <a:r>
                <a:rPr lang="ja-JP" altLang="en-US" sz="1600" b="1" dirty="0">
                  <a:solidFill>
                    <a:srgbClr val="FF0000"/>
                  </a:solidFill>
                  <a:latin typeface="Meiryo UI" panose="020B0604030504040204" pitchFamily="50" charset="-128"/>
                  <a:ea typeface="Meiryo UI" panose="020B0604030504040204" pitchFamily="50" charset="-128"/>
                </a:rPr>
                <a:t>著しく衛生上有害となるおそれ</a:t>
              </a:r>
              <a:r>
                <a:rPr lang="ja-JP" altLang="en-US" sz="1600" dirty="0">
                  <a:solidFill>
                    <a:prstClr val="black"/>
                  </a:solidFill>
                  <a:latin typeface="Meiryo UI" panose="020B0604030504040204" pitchFamily="50" charset="-128"/>
                  <a:ea typeface="Meiryo UI" panose="020B0604030504040204" pitchFamily="50" charset="-128"/>
                </a:rPr>
                <a:t>があるもの</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として国土交通大臣が定める基準に該当すると</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認められるマンション</a:t>
              </a:r>
            </a:p>
          </p:txBody>
        </p:sp>
        <p:sp>
          <p:nvSpPr>
            <p:cNvPr id="17" name="正方形/長方形 16"/>
            <p:cNvSpPr/>
            <p:nvPr/>
          </p:nvSpPr>
          <p:spPr>
            <a:xfrm>
              <a:off x="4986061" y="4291886"/>
              <a:ext cx="4574575" cy="15612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追加④</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法</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102</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条２項５号</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p>
            <a:p>
              <a:pPr lvl="0" algn="l">
                <a:defRPr/>
              </a:pPr>
              <a:r>
                <a:rPr lang="ja-JP" altLang="en-US" sz="1600" b="1" dirty="0">
                  <a:solidFill>
                    <a:srgbClr val="FF0000"/>
                  </a:solidFill>
                  <a:latin typeface="Meiryo UI" panose="020B0604030504040204" pitchFamily="50" charset="-128"/>
                  <a:ea typeface="Meiryo UI" panose="020B0604030504040204" pitchFamily="50" charset="-128"/>
                </a:rPr>
                <a:t>高齢者、障害者等の移動等</a:t>
              </a:r>
              <a:r>
                <a:rPr lang="ja-JP" altLang="en-US" sz="1600" dirty="0">
                  <a:solidFill>
                    <a:prstClr val="black"/>
                  </a:solidFill>
                  <a:latin typeface="Meiryo UI" panose="020B0604030504040204" pitchFamily="50" charset="-128"/>
                  <a:ea typeface="Meiryo UI" panose="020B0604030504040204" pitchFamily="50" charset="-128"/>
                </a:rPr>
                <a:t>の円滑化の促進に</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関する法律に規定する建築物移動等円滑化基準に準ずるものとして国土交通大臣が</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定める基準に適合していないと</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認められるマンション</a:t>
              </a:r>
            </a:p>
          </p:txBody>
        </p:sp>
        <p:sp>
          <p:nvSpPr>
            <p:cNvPr id="19" name="正方形/長方形 18"/>
            <p:cNvSpPr/>
            <p:nvPr/>
          </p:nvSpPr>
          <p:spPr>
            <a:xfrm>
              <a:off x="272480" y="3873213"/>
              <a:ext cx="8928992" cy="418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marR="0" lvl="0" indent="-62230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2000" b="0" i="0" u="heavy"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容積率緩和特例</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の対象とするマンション</a:t>
              </a:r>
            </a:p>
          </p:txBody>
        </p:sp>
        <p:sp>
          <p:nvSpPr>
            <p:cNvPr id="36" name="正方形/長方形 35"/>
            <p:cNvSpPr/>
            <p:nvPr/>
          </p:nvSpPr>
          <p:spPr>
            <a:xfrm>
              <a:off x="272481" y="3839275"/>
              <a:ext cx="9288158" cy="29068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grpSp>
      <p:grpSp>
        <p:nvGrpSpPr>
          <p:cNvPr id="2" name="グループ化 1"/>
          <p:cNvGrpSpPr/>
          <p:nvPr/>
        </p:nvGrpSpPr>
        <p:grpSpPr>
          <a:xfrm>
            <a:off x="272480" y="808137"/>
            <a:ext cx="9288157" cy="2869342"/>
            <a:chOff x="272480" y="808137"/>
            <a:chExt cx="9288157" cy="2869342"/>
          </a:xfrm>
        </p:grpSpPr>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8241" y="2620969"/>
              <a:ext cx="1211263" cy="90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51920" y="2586623"/>
              <a:ext cx="12731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5572" y="2582869"/>
              <a:ext cx="1311275" cy="98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352048" y="1267250"/>
              <a:ext cx="4561131" cy="1366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1" lang="en-US" altLang="ja-JP" sz="1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追加①</a:t>
              </a:r>
              <a:r>
                <a:rPr kumimoji="1" lang="en-US" altLang="ja-JP" sz="1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r>
                <a:rPr kumimoji="1" lang="en-US" altLang="ja-JP" sz="8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a:t>
              </a:r>
              <a:r>
                <a:rPr lang="en-US" altLang="ja-JP" sz="800" dirty="0">
                  <a:solidFill>
                    <a:schemeClr val="tx1"/>
                  </a:solidFill>
                  <a:latin typeface="游ゴシック" panose="020B0400000000000000" pitchFamily="50" charset="-128"/>
                  <a:ea typeface="游ゴシック" panose="020B0400000000000000" pitchFamily="50" charset="-128"/>
                </a:rPr>
                <a:t>【</a:t>
              </a:r>
              <a:r>
                <a:rPr lang="ja-JP" altLang="en-US" sz="800" dirty="0">
                  <a:solidFill>
                    <a:schemeClr val="tx1"/>
                  </a:solidFill>
                  <a:latin typeface="游ゴシック" panose="020B0400000000000000" pitchFamily="50" charset="-128"/>
                  <a:ea typeface="游ゴシック" panose="020B0400000000000000" pitchFamily="50" charset="-128"/>
                </a:rPr>
                <a:t>法</a:t>
              </a:r>
              <a:r>
                <a:rPr lang="en-US" altLang="ja-JP" sz="800" dirty="0">
                  <a:solidFill>
                    <a:schemeClr val="tx1"/>
                  </a:solidFill>
                  <a:latin typeface="游ゴシック" panose="020B0400000000000000" pitchFamily="50" charset="-128"/>
                  <a:ea typeface="游ゴシック" panose="020B0400000000000000" pitchFamily="50" charset="-128"/>
                </a:rPr>
                <a:t>102</a:t>
              </a:r>
              <a:r>
                <a:rPr lang="ja-JP" altLang="en-US" sz="800" dirty="0">
                  <a:solidFill>
                    <a:schemeClr val="tx1"/>
                  </a:solidFill>
                  <a:latin typeface="游ゴシック" panose="020B0400000000000000" pitchFamily="50" charset="-128"/>
                  <a:ea typeface="游ゴシック" panose="020B0400000000000000" pitchFamily="50" charset="-128"/>
                </a:rPr>
                <a:t>条２項３号</a:t>
              </a:r>
              <a:r>
                <a:rPr lang="en-US" altLang="ja-JP" sz="800" dirty="0">
                  <a:solidFill>
                    <a:schemeClr val="tx1"/>
                  </a:solidFill>
                  <a:latin typeface="游ゴシック" panose="020B0400000000000000" pitchFamily="50" charset="-128"/>
                  <a:ea typeface="游ゴシック" panose="020B0400000000000000" pitchFamily="50" charset="-128"/>
                </a:rPr>
                <a:t>】</a:t>
              </a:r>
              <a:endParaRPr kumimoji="1" lang="en-US" altLang="ja-JP" sz="8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lvl="0" algn="l">
                <a:defRPr/>
              </a:pPr>
              <a:r>
                <a:rPr lang="ja-JP" altLang="en-US" sz="1600" b="1" dirty="0">
                  <a:solidFill>
                    <a:srgbClr val="FF0000"/>
                  </a:solidFill>
                  <a:latin typeface="Meiryo UI" panose="020B0604030504040204" pitchFamily="50" charset="-128"/>
                  <a:ea typeface="Meiryo UI" panose="020B0604030504040204" pitchFamily="50" charset="-128"/>
                </a:rPr>
                <a:t>外壁、外装材</a:t>
              </a:r>
              <a:r>
                <a:rPr lang="ja-JP" altLang="en-US" sz="1600" dirty="0">
                  <a:solidFill>
                    <a:prstClr val="black"/>
                  </a:solidFill>
                  <a:latin typeface="Meiryo UI" panose="020B0604030504040204" pitchFamily="50" charset="-128"/>
                  <a:ea typeface="Meiryo UI" panose="020B0604030504040204" pitchFamily="50" charset="-128"/>
                </a:rPr>
                <a:t>その他これらに類する建物の部分が</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b="1" dirty="0">
                  <a:solidFill>
                    <a:srgbClr val="FF0000"/>
                  </a:solidFill>
                  <a:latin typeface="Meiryo UI" panose="020B0604030504040204" pitchFamily="50" charset="-128"/>
                  <a:ea typeface="Meiryo UI" panose="020B0604030504040204" pitchFamily="50" charset="-128"/>
                </a:rPr>
                <a:t>剥離し、落下することにより周辺に危害を生ずる</a:t>
              </a:r>
              <a:endParaRPr lang="en-US" altLang="ja-JP" sz="1600" b="1" dirty="0">
                <a:solidFill>
                  <a:srgbClr val="FF0000"/>
                </a:solidFill>
                <a:latin typeface="Meiryo UI" panose="020B0604030504040204" pitchFamily="50" charset="-128"/>
                <a:ea typeface="Meiryo UI" panose="020B0604030504040204" pitchFamily="50" charset="-128"/>
              </a:endParaRPr>
            </a:p>
            <a:p>
              <a:pPr lvl="0" algn="l">
                <a:defRPr/>
              </a:pPr>
              <a:r>
                <a:rPr lang="ja-JP" altLang="en-US" sz="1600" b="1" dirty="0">
                  <a:solidFill>
                    <a:srgbClr val="FF0000"/>
                  </a:solidFill>
                  <a:latin typeface="Meiryo UI" panose="020B0604030504040204" pitchFamily="50" charset="-128"/>
                  <a:ea typeface="Meiryo UI" panose="020B0604030504040204" pitchFamily="50" charset="-128"/>
                </a:rPr>
                <a:t>おそれ</a:t>
              </a:r>
              <a:r>
                <a:rPr lang="ja-JP" altLang="en-US" sz="1600" dirty="0">
                  <a:solidFill>
                    <a:prstClr val="black"/>
                  </a:solidFill>
                  <a:latin typeface="Meiryo UI" panose="020B0604030504040204" pitchFamily="50" charset="-128"/>
                  <a:ea typeface="Meiryo UI" panose="020B0604030504040204" pitchFamily="50" charset="-128"/>
                </a:rPr>
                <a:t>があるものとして国土交通大臣が定める基準に</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該当すると認められるマンション</a:t>
              </a:r>
            </a:p>
          </p:txBody>
        </p:sp>
        <p:sp>
          <p:nvSpPr>
            <p:cNvPr id="20" name="正方形/長方形 19"/>
            <p:cNvSpPr/>
            <p:nvPr/>
          </p:nvSpPr>
          <p:spPr>
            <a:xfrm>
              <a:off x="273357" y="850631"/>
              <a:ext cx="9216147" cy="418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marR="0" lvl="0" indent="-62230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2000" b="0" i="0" u="heavy"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マンション敷地売却制度</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及び</a:t>
              </a:r>
              <a:r>
                <a:rPr kumimoji="1" lang="ja-JP" altLang="en-US" sz="2000" b="0" i="0" u="heavy"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容積率緩和特例</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の対象とするマンション</a:t>
              </a:r>
              <a:endPar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9" name="正方形/長方形 28"/>
            <p:cNvSpPr/>
            <p:nvPr/>
          </p:nvSpPr>
          <p:spPr>
            <a:xfrm>
              <a:off x="4986061" y="1323375"/>
              <a:ext cx="4431435" cy="1259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追加②</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法</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102</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条</a:t>
              </a:r>
              <a:r>
                <a:rPr lang="ja-JP" altLang="en-US" sz="800" dirty="0">
                  <a:solidFill>
                    <a:srgbClr val="000000"/>
                  </a:solidFill>
                  <a:latin typeface="Meiryo UI" panose="020B0604030504040204" pitchFamily="50" charset="-128"/>
                  <a:ea typeface="Meiryo UI" panose="020B0604030504040204" pitchFamily="50" charset="-128"/>
                </a:rPr>
                <a:t>２項２号</a:t>
              </a:r>
              <a:r>
                <a:rPr lang="en-US" altLang="ja-JP" sz="800" dirty="0">
                  <a:solidFill>
                    <a:srgbClr val="000000"/>
                  </a:solidFill>
                  <a:latin typeface="Meiryo UI" panose="020B0604030504040204" pitchFamily="50" charset="-128"/>
                  <a:ea typeface="Meiryo UI" panose="020B0604030504040204" pitchFamily="50" charset="-128"/>
                </a:rPr>
                <a:t>】</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lvl="0" algn="l">
                <a:defRPr/>
              </a:pPr>
              <a:r>
                <a:rPr lang="ja-JP" altLang="en-US" sz="1600" b="1" dirty="0">
                  <a:solidFill>
                    <a:srgbClr val="FF0000"/>
                  </a:solidFill>
                  <a:latin typeface="Meiryo UI" panose="020B0604030504040204" pitchFamily="50" charset="-128"/>
                  <a:ea typeface="Meiryo UI" panose="020B0604030504040204" pitchFamily="50" charset="-128"/>
                </a:rPr>
                <a:t>火災に対する安全性</a:t>
              </a:r>
              <a:r>
                <a:rPr lang="ja-JP" altLang="en-US" sz="1600" dirty="0">
                  <a:solidFill>
                    <a:prstClr val="black"/>
                  </a:solidFill>
                  <a:latin typeface="Meiryo UI" panose="020B0604030504040204" pitchFamily="50" charset="-128"/>
                  <a:ea typeface="Meiryo UI" panose="020B0604030504040204" pitchFamily="50" charset="-128"/>
                </a:rPr>
                <a:t>に係る建築基準法又はこれに基づく命令若しくは条例の規定に準ずるものとして</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国土交通大臣が定める基準に適合していないと</a:t>
              </a:r>
              <a:endParaRPr lang="en-US" altLang="ja-JP" sz="1600" dirty="0">
                <a:solidFill>
                  <a:prstClr val="black"/>
                </a:solidFill>
                <a:latin typeface="Meiryo UI" panose="020B0604030504040204" pitchFamily="50" charset="-128"/>
                <a:ea typeface="Meiryo UI" panose="020B0604030504040204" pitchFamily="50" charset="-128"/>
              </a:endParaRPr>
            </a:p>
            <a:p>
              <a:pPr lvl="0" algn="l">
                <a:defRPr/>
              </a:pPr>
              <a:r>
                <a:rPr lang="ja-JP" altLang="en-US" sz="1600" dirty="0">
                  <a:solidFill>
                    <a:prstClr val="black"/>
                  </a:solidFill>
                  <a:latin typeface="Meiryo UI" panose="020B0604030504040204" pitchFamily="50" charset="-128"/>
                  <a:ea typeface="Meiryo UI" panose="020B0604030504040204" pitchFamily="50" charset="-128"/>
                </a:rPr>
                <a:t>認められるマンション</a:t>
              </a:r>
            </a:p>
          </p:txBody>
        </p:sp>
        <p:sp>
          <p:nvSpPr>
            <p:cNvPr id="34" name="正方形/長方形 33"/>
            <p:cNvSpPr/>
            <p:nvPr/>
          </p:nvSpPr>
          <p:spPr>
            <a:xfrm>
              <a:off x="272480" y="808137"/>
              <a:ext cx="9288157" cy="28693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pic>
          <p:nvPicPr>
            <p:cNvPr id="31" name="図 30"/>
            <p:cNvPicPr>
              <a:picLocks noChangeAspect="1"/>
            </p:cNvPicPr>
            <p:nvPr/>
          </p:nvPicPr>
          <p:blipFill>
            <a:blip r:embed="rId9"/>
            <a:stretch>
              <a:fillRect/>
            </a:stretch>
          </p:blipFill>
          <p:spPr>
            <a:xfrm>
              <a:off x="7139085" y="2570449"/>
              <a:ext cx="1020986" cy="976915"/>
            </a:xfrm>
            <a:prstGeom prst="rect">
              <a:avLst/>
            </a:prstGeom>
          </p:spPr>
        </p:pic>
      </p:grpSp>
      <p:sp>
        <p:nvSpPr>
          <p:cNvPr id="5" name="タイトル 4"/>
          <p:cNvSpPr>
            <a:spLocks noGrp="1"/>
          </p:cNvSpPr>
          <p:nvPr>
            <p:ph type="title"/>
          </p:nvPr>
        </p:nvSpPr>
        <p:spPr/>
        <p:txBody>
          <a:bodyPr/>
          <a:lstStyle/>
          <a:p>
            <a:r>
              <a:rPr kumimoji="1" lang="ja-JP" altLang="en-US" dirty="0"/>
              <a:t>追加される要除却認定の基準</a:t>
            </a:r>
          </a:p>
        </p:txBody>
      </p:sp>
      <p:sp>
        <p:nvSpPr>
          <p:cNvPr id="23" name="スライド番号プレースホルダー 22"/>
          <p:cNvSpPr>
            <a:spLocks noGrp="1"/>
          </p:cNvSpPr>
          <p:nvPr>
            <p:ph type="sldNum" sz="quarter" idx="12"/>
          </p:nvPr>
        </p:nvSpPr>
        <p:spPr/>
        <p:txBody>
          <a:bodyPr/>
          <a:lstStyle/>
          <a:p>
            <a:pPr>
              <a:defRPr/>
            </a:pPr>
            <a:fld id="{651FC12D-27C1-4F31-90C9-A93D49E44687}" type="slidenum">
              <a:rPr lang="en-US" altLang="ja-JP" sz="1400" smtClean="0"/>
              <a:pPr>
                <a:defRPr/>
              </a:pPr>
              <a:t>4</a:t>
            </a:fld>
            <a:endParaRPr lang="en-US" altLang="ja-JP" sz="1400"/>
          </a:p>
        </p:txBody>
      </p:sp>
      <p:sp>
        <p:nvSpPr>
          <p:cNvPr id="26" name="正方形/長方形 34"/>
          <p:cNvSpPr/>
          <p:nvPr/>
        </p:nvSpPr>
        <p:spPr>
          <a:xfrm>
            <a:off x="344488" y="4303225"/>
            <a:ext cx="4536504" cy="23746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8" name="正方形/長方形 34"/>
          <p:cNvSpPr/>
          <p:nvPr/>
        </p:nvSpPr>
        <p:spPr>
          <a:xfrm>
            <a:off x="4969827" y="4303225"/>
            <a:ext cx="4536504" cy="23746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 name="正方形/長方形 34"/>
          <p:cNvSpPr/>
          <p:nvPr/>
        </p:nvSpPr>
        <p:spPr>
          <a:xfrm>
            <a:off x="4969827" y="1230984"/>
            <a:ext cx="4536504" cy="23746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5" name="正方形/長方形 34"/>
          <p:cNvSpPr/>
          <p:nvPr/>
        </p:nvSpPr>
        <p:spPr>
          <a:xfrm>
            <a:off x="355156" y="1230984"/>
            <a:ext cx="4536504" cy="23746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29515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430"/>
            <a:ext cx="8985448" cy="476250"/>
          </a:xfrm>
        </p:spPr>
        <p:txBody>
          <a:bodyPr/>
          <a:lstStyle/>
          <a:p>
            <a:r>
              <a:rPr kumimoji="1" lang="ja-JP" altLang="en-US" dirty="0"/>
              <a:t>要除却認定の種類と適用される制度の関係</a:t>
            </a:r>
          </a:p>
        </p:txBody>
      </p:sp>
      <p:sp>
        <p:nvSpPr>
          <p:cNvPr id="3" name="スライド番号プレースホルダー 2"/>
          <p:cNvSpPr>
            <a:spLocks noGrp="1"/>
          </p:cNvSpPr>
          <p:nvPr>
            <p:ph type="sldNum" sz="quarter" idx="12"/>
          </p:nvPr>
        </p:nvSpPr>
        <p:spPr/>
        <p:txBody>
          <a:bodyPr/>
          <a:lstStyle/>
          <a:p>
            <a:pPr>
              <a:defRPr/>
            </a:pPr>
            <a:fld id="{651FC12D-27C1-4F31-90C9-A93D49E44687}" type="slidenum">
              <a:rPr lang="en-US" altLang="ja-JP" sz="1400" smtClean="0"/>
              <a:pPr>
                <a:defRPr/>
              </a:pPr>
              <a:t>5</a:t>
            </a:fld>
            <a:endParaRPr lang="en-US" altLang="ja-JP" sz="1400"/>
          </a:p>
        </p:txBody>
      </p:sp>
      <p:graphicFrame>
        <p:nvGraphicFramePr>
          <p:cNvPr id="4" name="表 3"/>
          <p:cNvGraphicFramePr>
            <a:graphicFrameLocks noGrp="1"/>
          </p:cNvGraphicFramePr>
          <p:nvPr/>
        </p:nvGraphicFramePr>
        <p:xfrm>
          <a:off x="286335" y="836712"/>
          <a:ext cx="9289033" cy="5472609"/>
        </p:xfrm>
        <a:graphic>
          <a:graphicData uri="http://schemas.openxmlformats.org/drawingml/2006/table">
            <a:tbl>
              <a:tblPr firstRow="1" bandRow="1">
                <a:tableStyleId>{5C22544A-7EE6-4342-B048-85BDC9FD1C3A}</a:tableStyleId>
              </a:tblPr>
              <a:tblGrid>
                <a:gridCol w="562209">
                  <a:extLst>
                    <a:ext uri="{9D8B030D-6E8A-4147-A177-3AD203B41FA5}">
                      <a16:colId xmlns:a16="http://schemas.microsoft.com/office/drawing/2014/main" val="20000"/>
                    </a:ext>
                  </a:extLst>
                </a:gridCol>
                <a:gridCol w="3600400">
                  <a:extLst>
                    <a:ext uri="{9D8B030D-6E8A-4147-A177-3AD203B41FA5}">
                      <a16:colId xmlns:a16="http://schemas.microsoft.com/office/drawing/2014/main" val="3580997410"/>
                    </a:ext>
                  </a:extLst>
                </a:gridCol>
                <a:gridCol w="1708808">
                  <a:extLst>
                    <a:ext uri="{9D8B030D-6E8A-4147-A177-3AD203B41FA5}">
                      <a16:colId xmlns:a16="http://schemas.microsoft.com/office/drawing/2014/main" val="2429194619"/>
                    </a:ext>
                  </a:extLst>
                </a:gridCol>
                <a:gridCol w="1708808">
                  <a:extLst>
                    <a:ext uri="{9D8B030D-6E8A-4147-A177-3AD203B41FA5}">
                      <a16:colId xmlns:a16="http://schemas.microsoft.com/office/drawing/2014/main" val="1786902007"/>
                    </a:ext>
                  </a:extLst>
                </a:gridCol>
                <a:gridCol w="1708808">
                  <a:extLst>
                    <a:ext uri="{9D8B030D-6E8A-4147-A177-3AD203B41FA5}">
                      <a16:colId xmlns:a16="http://schemas.microsoft.com/office/drawing/2014/main" val="4142130681"/>
                    </a:ext>
                  </a:extLst>
                </a:gridCol>
              </a:tblGrid>
              <a:tr h="936104">
                <a:tc gridSpan="2">
                  <a:txBody>
                    <a:bodyPr/>
                    <a:lstStyle/>
                    <a:p>
                      <a:pPr algn="ctr"/>
                      <a:r>
                        <a:rPr kumimoji="1" lang="ja-JP" altLang="en-US" dirty="0">
                          <a:latin typeface="游ゴシック" panose="020B0400000000000000" pitchFamily="50" charset="-128"/>
                          <a:ea typeface="游ゴシック" panose="020B0400000000000000" pitchFamily="50" charset="-128"/>
                        </a:rPr>
                        <a:t>除却の必要性に係る認定</a:t>
                      </a:r>
                      <a:r>
                        <a:rPr kumimoji="1" lang="ja-JP" altLang="en-US" sz="800" dirty="0">
                          <a:latin typeface="游ゴシック" panose="020B0400000000000000" pitchFamily="50" charset="-128"/>
                          <a:ea typeface="游ゴシック" panose="020B0400000000000000" pitchFamily="50" charset="-128"/>
                        </a:rPr>
                        <a:t> </a:t>
                      </a:r>
                      <a:r>
                        <a:rPr kumimoji="1" lang="en-US" altLang="ja-JP" sz="800" dirty="0">
                          <a:latin typeface="游ゴシック" panose="020B0400000000000000" pitchFamily="50" charset="-128"/>
                          <a:ea typeface="游ゴシック" panose="020B0400000000000000" pitchFamily="50" charset="-128"/>
                        </a:rPr>
                        <a:t>【</a:t>
                      </a:r>
                      <a:r>
                        <a:rPr kumimoji="1" lang="ja-JP" altLang="en-US" sz="800" dirty="0">
                          <a:latin typeface="游ゴシック" panose="020B0400000000000000" pitchFamily="50" charset="-128"/>
                          <a:ea typeface="游ゴシック" panose="020B0400000000000000" pitchFamily="50" charset="-128"/>
                        </a:rPr>
                        <a:t>法</a:t>
                      </a:r>
                      <a:r>
                        <a:rPr kumimoji="1" lang="en-US" altLang="ja-JP" sz="800" dirty="0">
                          <a:latin typeface="游ゴシック" panose="020B0400000000000000" pitchFamily="50" charset="-128"/>
                          <a:ea typeface="游ゴシック" panose="020B0400000000000000" pitchFamily="50" charset="-128"/>
                        </a:rPr>
                        <a:t>102</a:t>
                      </a:r>
                      <a:r>
                        <a:rPr kumimoji="1" lang="ja-JP" altLang="en-US" sz="800" dirty="0">
                          <a:latin typeface="游ゴシック" panose="020B0400000000000000" pitchFamily="50" charset="-128"/>
                          <a:ea typeface="游ゴシック" panose="020B0400000000000000" pitchFamily="50" charset="-128"/>
                        </a:rPr>
                        <a:t>条</a:t>
                      </a:r>
                      <a:r>
                        <a:rPr kumimoji="1" lang="en-US" altLang="ja-JP" sz="800" dirty="0">
                          <a:latin typeface="游ゴシック" panose="020B0400000000000000" pitchFamily="50" charset="-128"/>
                          <a:ea typeface="游ゴシック" panose="020B0400000000000000" pitchFamily="50" charset="-128"/>
                        </a:rPr>
                        <a:t>】</a:t>
                      </a:r>
                      <a:endParaRPr kumimoji="1" lang="ja-JP" altLang="en-US" sz="8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87C8"/>
                    </a:solidFill>
                  </a:tcPr>
                </a:tc>
                <a:tc hMerge="1">
                  <a:txBody>
                    <a:bodyPr/>
                    <a:lstStyle/>
                    <a:p>
                      <a:pPr algn="ctr"/>
                      <a:endParaRPr kumimoji="1" lang="ja-JP" altLang="en-US" sz="8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87C8"/>
                    </a:solidFill>
                  </a:tcPr>
                </a:tc>
                <a:tc>
                  <a:txBody>
                    <a:bodyPr/>
                    <a:lstStyle/>
                    <a:p>
                      <a:pPr algn="ctr"/>
                      <a:r>
                        <a:rPr kumimoji="1" lang="ja-JP" altLang="en-US" dirty="0">
                          <a:latin typeface="游ゴシック" panose="020B0400000000000000" pitchFamily="50" charset="-128"/>
                          <a:ea typeface="游ゴシック" panose="020B0400000000000000" pitchFamily="50" charset="-128"/>
                        </a:rPr>
                        <a:t>容積率緩和</a:t>
                      </a:r>
                      <a:endParaRPr kumimoji="1" lang="en-US" altLang="ja-JP" dirty="0">
                        <a:latin typeface="游ゴシック" panose="020B0400000000000000" pitchFamily="50" charset="-128"/>
                        <a:ea typeface="游ゴシック" panose="020B0400000000000000" pitchFamily="50" charset="-128"/>
                      </a:endParaRPr>
                    </a:p>
                    <a:p>
                      <a:pPr algn="ctr"/>
                      <a:r>
                        <a:rPr kumimoji="1" lang="ja-JP" altLang="en-US" dirty="0">
                          <a:latin typeface="游ゴシック" panose="020B0400000000000000" pitchFamily="50" charset="-128"/>
                          <a:ea typeface="游ゴシック" panose="020B0400000000000000" pitchFamily="50" charset="-128"/>
                        </a:rPr>
                        <a:t>の特例</a:t>
                      </a:r>
                      <a:endParaRPr kumimoji="1" lang="en-US" altLang="ja-JP" dirty="0">
                        <a:latin typeface="游ゴシック" panose="020B0400000000000000" pitchFamily="50" charset="-128"/>
                        <a:ea typeface="游ゴシック" panose="020B0400000000000000" pitchFamily="50" charset="-128"/>
                      </a:endParaRPr>
                    </a:p>
                    <a:p>
                      <a:pPr algn="ctr"/>
                      <a:r>
                        <a:rPr kumimoji="1" lang="en-US" altLang="ja-JP" sz="800" dirty="0">
                          <a:latin typeface="游ゴシック" panose="020B0400000000000000" pitchFamily="50" charset="-128"/>
                          <a:ea typeface="游ゴシック" panose="020B0400000000000000" pitchFamily="50" charset="-128"/>
                        </a:rPr>
                        <a:t>【</a:t>
                      </a:r>
                      <a:r>
                        <a:rPr kumimoji="1" lang="ja-JP" altLang="en-US" sz="800" dirty="0">
                          <a:latin typeface="游ゴシック" panose="020B0400000000000000" pitchFamily="50" charset="-128"/>
                          <a:ea typeface="游ゴシック" panose="020B0400000000000000" pitchFamily="50" charset="-128"/>
                        </a:rPr>
                        <a:t>法</a:t>
                      </a:r>
                      <a:r>
                        <a:rPr kumimoji="1" lang="en-US" altLang="ja-JP" sz="800" dirty="0">
                          <a:latin typeface="游ゴシック" panose="020B0400000000000000" pitchFamily="50" charset="-128"/>
                          <a:ea typeface="游ゴシック" panose="020B0400000000000000" pitchFamily="50" charset="-128"/>
                        </a:rPr>
                        <a:t>105</a:t>
                      </a:r>
                      <a:r>
                        <a:rPr kumimoji="1" lang="ja-JP" altLang="en-US" sz="800" dirty="0">
                          <a:latin typeface="游ゴシック" panose="020B0400000000000000" pitchFamily="50" charset="-128"/>
                          <a:ea typeface="游ゴシック" panose="020B0400000000000000" pitchFamily="50" charset="-128"/>
                        </a:rPr>
                        <a:t>条</a:t>
                      </a:r>
                      <a:r>
                        <a:rPr kumimoji="1" lang="en-US" altLang="ja-JP" sz="800" dirty="0">
                          <a:latin typeface="游ゴシック" panose="020B0400000000000000" pitchFamily="50" charset="-128"/>
                          <a:ea typeface="游ゴシック" panose="020B0400000000000000" pitchFamily="50" charset="-128"/>
                        </a:rPr>
                        <a:t>】</a:t>
                      </a:r>
                      <a:endParaRPr kumimoji="1" lang="ja-JP" altLang="en-US" sz="8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87C8"/>
                    </a:solidFill>
                  </a:tcPr>
                </a:tc>
                <a:tc>
                  <a:txBody>
                    <a:bodyPr/>
                    <a:lstStyle/>
                    <a:p>
                      <a:pPr algn="ctr"/>
                      <a:r>
                        <a:rPr kumimoji="1" lang="ja-JP" altLang="en-US" dirty="0">
                          <a:latin typeface="游ゴシック" panose="020B0400000000000000" pitchFamily="50" charset="-128"/>
                          <a:ea typeface="游ゴシック" panose="020B0400000000000000" pitchFamily="50" charset="-128"/>
                        </a:rPr>
                        <a:t>マンション</a:t>
                      </a:r>
                      <a:endParaRPr kumimoji="1" lang="en-US" altLang="ja-JP" dirty="0">
                        <a:latin typeface="游ゴシック" panose="020B0400000000000000" pitchFamily="50" charset="-128"/>
                        <a:ea typeface="游ゴシック" panose="020B0400000000000000" pitchFamily="50" charset="-128"/>
                      </a:endParaRPr>
                    </a:p>
                    <a:p>
                      <a:pPr algn="ctr"/>
                      <a:r>
                        <a:rPr kumimoji="1" lang="ja-JP" altLang="en-US" dirty="0">
                          <a:latin typeface="游ゴシック" panose="020B0400000000000000" pitchFamily="50" charset="-128"/>
                          <a:ea typeface="游ゴシック" panose="020B0400000000000000" pitchFamily="50" charset="-128"/>
                        </a:rPr>
                        <a:t>敷地売却事業</a:t>
                      </a:r>
                      <a:endParaRPr kumimoji="1" lang="en-US" altLang="ja-JP" dirty="0">
                        <a:latin typeface="游ゴシック" panose="020B0400000000000000" pitchFamily="50" charset="-128"/>
                        <a:ea typeface="游ゴシック" panose="020B0400000000000000" pitchFamily="50" charset="-128"/>
                      </a:endParaRPr>
                    </a:p>
                    <a:p>
                      <a:pPr algn="ctr"/>
                      <a:r>
                        <a:rPr kumimoji="1" lang="en-US" altLang="ja-JP" sz="800" dirty="0">
                          <a:latin typeface="游ゴシック" panose="020B0400000000000000" pitchFamily="50" charset="-128"/>
                          <a:ea typeface="游ゴシック" panose="020B0400000000000000" pitchFamily="50" charset="-128"/>
                        </a:rPr>
                        <a:t>【</a:t>
                      </a:r>
                      <a:r>
                        <a:rPr kumimoji="1" lang="ja-JP" altLang="en-US" sz="800" dirty="0">
                          <a:latin typeface="游ゴシック" panose="020B0400000000000000" pitchFamily="50" charset="-128"/>
                          <a:ea typeface="游ゴシック" panose="020B0400000000000000" pitchFamily="50" charset="-128"/>
                        </a:rPr>
                        <a:t>法</a:t>
                      </a:r>
                      <a:r>
                        <a:rPr kumimoji="1" lang="en-US" altLang="ja-JP" sz="800" dirty="0">
                          <a:latin typeface="游ゴシック" panose="020B0400000000000000" pitchFamily="50" charset="-128"/>
                          <a:ea typeface="游ゴシック" panose="020B0400000000000000" pitchFamily="50" charset="-128"/>
                        </a:rPr>
                        <a:t>108</a:t>
                      </a:r>
                      <a:r>
                        <a:rPr kumimoji="1" lang="ja-JP" altLang="en-US" sz="800" dirty="0">
                          <a:latin typeface="游ゴシック" panose="020B0400000000000000" pitchFamily="50" charset="-128"/>
                          <a:ea typeface="游ゴシック" panose="020B0400000000000000" pitchFamily="50" charset="-128"/>
                        </a:rPr>
                        <a:t>条～</a:t>
                      </a:r>
                      <a:r>
                        <a:rPr kumimoji="1" lang="en-US" altLang="ja-JP" sz="800" dirty="0">
                          <a:latin typeface="游ゴシック" panose="020B0400000000000000" pitchFamily="50" charset="-128"/>
                          <a:ea typeface="游ゴシック" panose="020B0400000000000000" pitchFamily="50" charset="-128"/>
                        </a:rPr>
                        <a:t>】</a:t>
                      </a:r>
                      <a:endParaRPr kumimoji="1" lang="ja-JP" altLang="en-US" sz="80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87C8"/>
                    </a:solidFill>
                  </a:tcPr>
                </a:tc>
                <a:tc>
                  <a:txBody>
                    <a:bodyPr/>
                    <a:lstStyle/>
                    <a:p>
                      <a:pPr algn="ctr"/>
                      <a:r>
                        <a:rPr kumimoji="1" lang="ja-JP" altLang="en-US" dirty="0">
                          <a:solidFill>
                            <a:srgbClr val="FF0000"/>
                          </a:solidFill>
                          <a:latin typeface="游ゴシック" panose="020B0400000000000000" pitchFamily="50" charset="-128"/>
                          <a:ea typeface="游ゴシック" panose="020B0400000000000000" pitchFamily="50" charset="-128"/>
                        </a:rPr>
                        <a:t>団地における</a:t>
                      </a:r>
                      <a:endParaRPr kumimoji="1" lang="en-US" altLang="ja-JP" dirty="0">
                        <a:solidFill>
                          <a:srgbClr val="FF0000"/>
                        </a:solidFill>
                        <a:latin typeface="游ゴシック" panose="020B0400000000000000" pitchFamily="50" charset="-128"/>
                        <a:ea typeface="游ゴシック" panose="020B0400000000000000" pitchFamily="50" charset="-128"/>
                      </a:endParaRPr>
                    </a:p>
                    <a:p>
                      <a:pPr algn="ctr"/>
                      <a:r>
                        <a:rPr kumimoji="1" lang="ja-JP" altLang="en-US" dirty="0">
                          <a:solidFill>
                            <a:srgbClr val="FF0000"/>
                          </a:solidFill>
                          <a:latin typeface="游ゴシック" panose="020B0400000000000000" pitchFamily="50" charset="-128"/>
                          <a:ea typeface="游ゴシック" panose="020B0400000000000000" pitchFamily="50" charset="-128"/>
                        </a:rPr>
                        <a:t>敷地分割事業</a:t>
                      </a:r>
                      <a:endParaRPr kumimoji="1" lang="en-US" altLang="ja-JP" dirty="0">
                        <a:solidFill>
                          <a:srgbClr val="FF0000"/>
                        </a:solidFill>
                        <a:latin typeface="游ゴシック" panose="020B0400000000000000" pitchFamily="50" charset="-128"/>
                        <a:ea typeface="游ゴシック" panose="020B0400000000000000" pitchFamily="50" charset="-128"/>
                      </a:endParaRPr>
                    </a:p>
                    <a:p>
                      <a:pPr algn="ctr"/>
                      <a:r>
                        <a:rPr kumimoji="1" lang="en-US" altLang="ja-JP" sz="800" dirty="0">
                          <a:solidFill>
                            <a:srgbClr val="FF0000"/>
                          </a:solidFill>
                          <a:latin typeface="游ゴシック" panose="020B0400000000000000" pitchFamily="50" charset="-128"/>
                          <a:ea typeface="游ゴシック" panose="020B0400000000000000" pitchFamily="50" charset="-128"/>
                        </a:rPr>
                        <a:t>【</a:t>
                      </a:r>
                      <a:r>
                        <a:rPr kumimoji="1" lang="ja-JP" altLang="en-US" sz="800" dirty="0">
                          <a:solidFill>
                            <a:srgbClr val="FF0000"/>
                          </a:solidFill>
                          <a:latin typeface="游ゴシック" panose="020B0400000000000000" pitchFamily="50" charset="-128"/>
                          <a:ea typeface="游ゴシック" panose="020B0400000000000000" pitchFamily="50" charset="-128"/>
                        </a:rPr>
                        <a:t>法</a:t>
                      </a:r>
                      <a:r>
                        <a:rPr kumimoji="1" lang="en-US" altLang="ja-JP" sz="800" dirty="0">
                          <a:solidFill>
                            <a:srgbClr val="FF0000"/>
                          </a:solidFill>
                          <a:latin typeface="游ゴシック" panose="020B0400000000000000" pitchFamily="50" charset="-128"/>
                          <a:ea typeface="游ゴシック" panose="020B0400000000000000" pitchFamily="50" charset="-128"/>
                        </a:rPr>
                        <a:t>115</a:t>
                      </a:r>
                      <a:r>
                        <a:rPr kumimoji="1" lang="ja-JP" altLang="en-US" sz="800" dirty="0">
                          <a:solidFill>
                            <a:srgbClr val="FF0000"/>
                          </a:solidFill>
                          <a:latin typeface="游ゴシック" panose="020B0400000000000000" pitchFamily="50" charset="-128"/>
                          <a:ea typeface="游ゴシック" panose="020B0400000000000000" pitchFamily="50" charset="-128"/>
                        </a:rPr>
                        <a:t>条の４～</a:t>
                      </a:r>
                      <a:r>
                        <a:rPr kumimoji="1" lang="en-US" altLang="ja-JP" sz="800" dirty="0">
                          <a:solidFill>
                            <a:srgbClr val="FF0000"/>
                          </a:solidFill>
                          <a:latin typeface="游ゴシック" panose="020B0400000000000000" pitchFamily="50" charset="-128"/>
                          <a:ea typeface="游ゴシック" panose="020B0400000000000000" pitchFamily="50" charset="-128"/>
                        </a:rPr>
                        <a:t>】</a:t>
                      </a:r>
                      <a:endParaRPr kumimoji="1" lang="ja-JP" altLang="en-US" sz="800"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87C8"/>
                    </a:solidFill>
                  </a:tcPr>
                </a:tc>
                <a:extLst>
                  <a:ext uri="{0D108BD9-81ED-4DB2-BD59-A6C34878D82A}">
                    <a16:rowId xmlns:a16="http://schemas.microsoft.com/office/drawing/2014/main" val="4078412036"/>
                  </a:ext>
                </a:extLst>
              </a:tr>
              <a:tr h="907301">
                <a:tc rowSpan="3">
                  <a:txBody>
                    <a:bodyPr/>
                    <a:lstStyle/>
                    <a:p>
                      <a:pPr algn="ctr"/>
                      <a:r>
                        <a:rPr kumimoji="1" lang="ja-JP" altLang="en-US" sz="1800" b="1" dirty="0">
                          <a:latin typeface="游ゴシック" panose="020B0400000000000000" pitchFamily="50" charset="-128"/>
                          <a:ea typeface="游ゴシック" panose="020B0400000000000000" pitchFamily="50" charset="-128"/>
                        </a:rPr>
                        <a:t>特定要除却認定</a:t>
                      </a:r>
                      <a:endParaRPr kumimoji="1" lang="en-US" altLang="ja-JP" sz="1800" b="1" dirty="0">
                        <a:latin typeface="游ゴシック" panose="020B0400000000000000" pitchFamily="50" charset="-128"/>
                        <a:ea typeface="游ゴシック" panose="020B0400000000000000"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r>
                        <a:rPr kumimoji="1" lang="ja-JP" altLang="en-US" b="1" dirty="0">
                          <a:latin typeface="游ゴシック" panose="020B0400000000000000" pitchFamily="50" charset="-128"/>
                          <a:ea typeface="游ゴシック" panose="020B0400000000000000" pitchFamily="50" charset="-128"/>
                        </a:rPr>
                        <a:t>耐震性の不足</a:t>
                      </a:r>
                      <a:endParaRPr kumimoji="1" lang="en-US" altLang="ja-JP" b="1" dirty="0">
                        <a:latin typeface="游ゴシック" panose="020B0400000000000000" pitchFamily="50" charset="-128"/>
                        <a:ea typeface="游ゴシック" panose="020B0400000000000000" pitchFamily="50" charset="-128"/>
                      </a:endParaRPr>
                    </a:p>
                    <a:p>
                      <a:r>
                        <a:rPr kumimoji="1" lang="ja-JP" altLang="en-US" sz="800" b="1" dirty="0">
                          <a:latin typeface="游ゴシック" panose="020B0400000000000000" pitchFamily="50" charset="-128"/>
                          <a:ea typeface="游ゴシック" panose="020B0400000000000000" pitchFamily="50" charset="-128"/>
                        </a:rPr>
                        <a:t> </a:t>
                      </a:r>
                      <a:r>
                        <a:rPr kumimoji="1" lang="en-US" altLang="ja-JP" sz="800" b="1" dirty="0">
                          <a:latin typeface="游ゴシック" panose="020B0400000000000000" pitchFamily="50" charset="-128"/>
                          <a:ea typeface="游ゴシック" panose="020B0400000000000000" pitchFamily="50" charset="-128"/>
                        </a:rPr>
                        <a:t>【</a:t>
                      </a:r>
                      <a:r>
                        <a:rPr kumimoji="1" lang="ja-JP" altLang="en-US" sz="800" b="1" dirty="0">
                          <a:latin typeface="游ゴシック" panose="020B0400000000000000" pitchFamily="50" charset="-128"/>
                          <a:ea typeface="游ゴシック" panose="020B0400000000000000" pitchFamily="50" charset="-128"/>
                        </a:rPr>
                        <a:t>法</a:t>
                      </a:r>
                      <a:r>
                        <a:rPr kumimoji="1" lang="en-US" altLang="ja-JP" sz="800" b="1" dirty="0">
                          <a:latin typeface="游ゴシック" panose="020B0400000000000000" pitchFamily="50" charset="-128"/>
                          <a:ea typeface="游ゴシック" panose="020B0400000000000000" pitchFamily="50" charset="-128"/>
                        </a:rPr>
                        <a:t>102</a:t>
                      </a:r>
                      <a:r>
                        <a:rPr kumimoji="1" lang="ja-JP" altLang="en-US" sz="800" b="1" dirty="0">
                          <a:latin typeface="游ゴシック" panose="020B0400000000000000" pitchFamily="50" charset="-128"/>
                          <a:ea typeface="游ゴシック" panose="020B0400000000000000" pitchFamily="50" charset="-128"/>
                        </a:rPr>
                        <a:t>条２項１号</a:t>
                      </a:r>
                      <a:r>
                        <a:rPr kumimoji="1" lang="en-US" altLang="ja-JP" sz="800" b="1" dirty="0">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extLst>
                  <a:ext uri="{0D108BD9-81ED-4DB2-BD59-A6C34878D82A}">
                    <a16:rowId xmlns:a16="http://schemas.microsoft.com/office/drawing/2014/main" val="2279837481"/>
                  </a:ext>
                </a:extLst>
              </a:tr>
              <a:tr h="907301">
                <a:tc vMerge="1">
                  <a:txBody>
                    <a:bodyPr/>
                    <a:lstStyle/>
                    <a:p>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r>
                        <a:rPr kumimoji="1" lang="ja-JP" altLang="en-US" b="1" dirty="0">
                          <a:solidFill>
                            <a:srgbClr val="FF0000"/>
                          </a:solidFill>
                          <a:latin typeface="游ゴシック" panose="020B0400000000000000" pitchFamily="50" charset="-128"/>
                          <a:ea typeface="游ゴシック" panose="020B0400000000000000" pitchFamily="50" charset="-128"/>
                        </a:rPr>
                        <a:t>火災に対する安全性の不足</a:t>
                      </a:r>
                      <a:endParaRPr kumimoji="1" lang="en-US" altLang="ja-JP" b="1" dirty="0">
                        <a:solidFill>
                          <a:srgbClr val="FF0000"/>
                        </a:solidFill>
                        <a:latin typeface="游ゴシック" panose="020B0400000000000000" pitchFamily="50" charset="-128"/>
                        <a:ea typeface="游ゴシック" panose="020B0400000000000000" pitchFamily="50" charset="-128"/>
                      </a:endParaRPr>
                    </a:p>
                    <a:p>
                      <a:r>
                        <a:rPr kumimoji="1" lang="en-US" altLang="ja-JP" sz="800" b="1" dirty="0">
                          <a:solidFill>
                            <a:srgbClr val="FF0000"/>
                          </a:solidFill>
                          <a:latin typeface="游ゴシック" panose="020B0400000000000000" pitchFamily="50" charset="-128"/>
                          <a:ea typeface="游ゴシック" panose="020B0400000000000000" pitchFamily="50" charset="-128"/>
                        </a:rPr>
                        <a:t> 【</a:t>
                      </a:r>
                      <a:r>
                        <a:rPr kumimoji="1" lang="ja-JP" altLang="en-US" sz="800" b="1" dirty="0">
                          <a:solidFill>
                            <a:srgbClr val="FF0000"/>
                          </a:solidFill>
                          <a:latin typeface="游ゴシック" panose="020B0400000000000000" pitchFamily="50" charset="-128"/>
                          <a:ea typeface="游ゴシック" panose="020B0400000000000000" pitchFamily="50" charset="-128"/>
                        </a:rPr>
                        <a:t>法</a:t>
                      </a:r>
                      <a:r>
                        <a:rPr kumimoji="1" lang="en-US" altLang="ja-JP" sz="800" b="1" dirty="0">
                          <a:solidFill>
                            <a:srgbClr val="FF0000"/>
                          </a:solidFill>
                          <a:latin typeface="游ゴシック" panose="020B0400000000000000" pitchFamily="50" charset="-128"/>
                          <a:ea typeface="游ゴシック" panose="020B0400000000000000" pitchFamily="50" charset="-128"/>
                        </a:rPr>
                        <a:t>102</a:t>
                      </a:r>
                      <a:r>
                        <a:rPr kumimoji="1" lang="ja-JP" altLang="en-US" sz="800" b="1" dirty="0">
                          <a:solidFill>
                            <a:srgbClr val="FF0000"/>
                          </a:solidFill>
                          <a:latin typeface="游ゴシック" panose="020B0400000000000000" pitchFamily="50" charset="-128"/>
                          <a:ea typeface="游ゴシック" panose="020B0400000000000000" pitchFamily="50" charset="-128"/>
                        </a:rPr>
                        <a:t>条２項２号</a:t>
                      </a:r>
                      <a:r>
                        <a:rPr kumimoji="1" lang="en-US" altLang="ja-JP" sz="800" b="1" dirty="0">
                          <a:solidFill>
                            <a:srgbClr val="FF0000"/>
                          </a:solidFill>
                          <a:latin typeface="游ゴシック" panose="020B0400000000000000" pitchFamily="50" charset="-128"/>
                          <a:ea typeface="游ゴシック" panose="020B0400000000000000" pitchFamily="50" charset="-128"/>
                        </a:rPr>
                        <a:t>】</a:t>
                      </a:r>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extLst>
                  <a:ext uri="{0D108BD9-81ED-4DB2-BD59-A6C34878D82A}">
                    <a16:rowId xmlns:a16="http://schemas.microsoft.com/office/drawing/2014/main" val="44362084"/>
                  </a:ext>
                </a:extLst>
              </a:tr>
              <a:tr h="907301">
                <a:tc vMerge="1">
                  <a:txBody>
                    <a:bodyPr/>
                    <a:lstStyle/>
                    <a:p>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r>
                        <a:rPr kumimoji="1" lang="ja-JP" altLang="en-US" b="1" dirty="0">
                          <a:solidFill>
                            <a:srgbClr val="FF0000"/>
                          </a:solidFill>
                          <a:latin typeface="游ゴシック" panose="020B0400000000000000" pitchFamily="50" charset="-128"/>
                          <a:ea typeface="游ゴシック" panose="020B0400000000000000" pitchFamily="50" charset="-128"/>
                        </a:rPr>
                        <a:t>外壁等の剥落により周辺に危害を生ずるおそれ</a:t>
                      </a:r>
                      <a:endParaRPr kumimoji="1" lang="en-US" altLang="ja-JP" b="1" dirty="0">
                        <a:solidFill>
                          <a:srgbClr val="FF0000"/>
                        </a:solidFill>
                        <a:latin typeface="游ゴシック" panose="020B0400000000000000" pitchFamily="50" charset="-128"/>
                        <a:ea typeface="游ゴシック" panose="020B0400000000000000" pitchFamily="50" charset="-128"/>
                      </a:endParaRPr>
                    </a:p>
                    <a:p>
                      <a:r>
                        <a:rPr kumimoji="1" lang="ja-JP" altLang="en-US" sz="800" b="1" dirty="0">
                          <a:solidFill>
                            <a:srgbClr val="FF0000"/>
                          </a:solidFill>
                          <a:latin typeface="游ゴシック" panose="020B0400000000000000" pitchFamily="50" charset="-128"/>
                          <a:ea typeface="游ゴシック" panose="020B0400000000000000" pitchFamily="50" charset="-128"/>
                        </a:rPr>
                        <a:t> </a:t>
                      </a:r>
                      <a:r>
                        <a:rPr kumimoji="1" lang="en-US" altLang="ja-JP" sz="800" b="1" dirty="0">
                          <a:solidFill>
                            <a:srgbClr val="FF0000"/>
                          </a:solidFill>
                          <a:latin typeface="游ゴシック" panose="020B0400000000000000" pitchFamily="50" charset="-128"/>
                          <a:ea typeface="游ゴシック" panose="020B0400000000000000" pitchFamily="50" charset="-128"/>
                        </a:rPr>
                        <a:t>【</a:t>
                      </a:r>
                      <a:r>
                        <a:rPr kumimoji="1" lang="ja-JP" altLang="en-US" sz="800" b="1" dirty="0">
                          <a:solidFill>
                            <a:srgbClr val="FF0000"/>
                          </a:solidFill>
                          <a:latin typeface="游ゴシック" panose="020B0400000000000000" pitchFamily="50" charset="-128"/>
                          <a:ea typeface="游ゴシック" panose="020B0400000000000000" pitchFamily="50" charset="-128"/>
                        </a:rPr>
                        <a:t>法</a:t>
                      </a:r>
                      <a:r>
                        <a:rPr kumimoji="1" lang="en-US" altLang="ja-JP" sz="800" b="1" dirty="0">
                          <a:solidFill>
                            <a:srgbClr val="FF0000"/>
                          </a:solidFill>
                          <a:latin typeface="游ゴシック" panose="020B0400000000000000" pitchFamily="50" charset="-128"/>
                          <a:ea typeface="游ゴシック" panose="020B0400000000000000" pitchFamily="50" charset="-128"/>
                        </a:rPr>
                        <a:t>102</a:t>
                      </a:r>
                      <a:r>
                        <a:rPr kumimoji="1" lang="ja-JP" altLang="en-US" sz="800" b="1" dirty="0">
                          <a:solidFill>
                            <a:srgbClr val="FF0000"/>
                          </a:solidFill>
                          <a:latin typeface="游ゴシック" panose="020B0400000000000000" pitchFamily="50" charset="-128"/>
                          <a:ea typeface="游ゴシック" panose="020B0400000000000000" pitchFamily="50" charset="-128"/>
                        </a:rPr>
                        <a:t>条２項３号</a:t>
                      </a:r>
                      <a:r>
                        <a:rPr kumimoji="1" lang="en-US" altLang="ja-JP" sz="800" b="1" dirty="0">
                          <a:solidFill>
                            <a:srgbClr val="FF0000"/>
                          </a:solidFill>
                          <a:latin typeface="游ゴシック" panose="020B0400000000000000" pitchFamily="50" charset="-128"/>
                          <a:ea typeface="游ゴシック" panose="020B0400000000000000" pitchFamily="50" charset="-128"/>
                        </a:rPr>
                        <a:t>】</a:t>
                      </a:r>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FFF"/>
                    </a:solidFill>
                  </a:tcPr>
                </a:tc>
                <a:extLst>
                  <a:ext uri="{0D108BD9-81ED-4DB2-BD59-A6C34878D82A}">
                    <a16:rowId xmlns:a16="http://schemas.microsoft.com/office/drawing/2014/main" val="3340742158"/>
                  </a:ext>
                </a:extLst>
              </a:tr>
              <a:tr h="907301">
                <a:tc gridSpan="2">
                  <a:txBody>
                    <a:bodyPr/>
                    <a:lstStyle/>
                    <a:p>
                      <a:r>
                        <a:rPr kumimoji="1" lang="ja-JP" altLang="en-US" b="1" dirty="0">
                          <a:solidFill>
                            <a:srgbClr val="FF0000"/>
                          </a:solidFill>
                          <a:latin typeface="游ゴシック" panose="020B0400000000000000" pitchFamily="50" charset="-128"/>
                          <a:ea typeface="游ゴシック" panose="020B0400000000000000" pitchFamily="50" charset="-128"/>
                        </a:rPr>
                        <a:t>給排水管の腐食等により著しく衛生上有害と</a:t>
                      </a:r>
                      <a:r>
                        <a:rPr kumimoji="1" lang="ja-JP" altLang="en-US" b="1">
                          <a:solidFill>
                            <a:srgbClr val="FF0000"/>
                          </a:solidFill>
                          <a:latin typeface="游ゴシック" panose="020B0400000000000000" pitchFamily="50" charset="-128"/>
                          <a:ea typeface="游ゴシック" panose="020B0400000000000000" pitchFamily="50" charset="-128"/>
                        </a:rPr>
                        <a:t>なるおそれ</a:t>
                      </a:r>
                      <a:endParaRPr kumimoji="1" lang="en-US" altLang="ja-JP" b="1">
                        <a:solidFill>
                          <a:srgbClr val="FF0000"/>
                        </a:solidFill>
                        <a:latin typeface="游ゴシック" panose="020B0400000000000000" pitchFamily="50" charset="-128"/>
                        <a:ea typeface="游ゴシック" panose="020B0400000000000000" pitchFamily="50" charset="-128"/>
                      </a:endParaRPr>
                    </a:p>
                    <a:p>
                      <a:r>
                        <a:rPr kumimoji="1" lang="ja-JP" altLang="en-US" sz="800" b="1" baseline="0">
                          <a:solidFill>
                            <a:srgbClr val="FF0000"/>
                          </a:solidFill>
                          <a:latin typeface="游ゴシック" panose="020B0400000000000000" pitchFamily="50" charset="-128"/>
                          <a:ea typeface="游ゴシック" panose="020B0400000000000000" pitchFamily="50" charset="-128"/>
                        </a:rPr>
                        <a:t> </a:t>
                      </a:r>
                      <a:r>
                        <a:rPr kumimoji="1" lang="en-US" altLang="ja-JP" sz="800" b="1" baseline="0" dirty="0">
                          <a:solidFill>
                            <a:srgbClr val="FF0000"/>
                          </a:solidFill>
                          <a:latin typeface="游ゴシック" panose="020B0400000000000000" pitchFamily="50" charset="-128"/>
                          <a:ea typeface="游ゴシック" panose="020B0400000000000000" pitchFamily="50" charset="-128"/>
                        </a:rPr>
                        <a:t>【</a:t>
                      </a:r>
                      <a:r>
                        <a:rPr kumimoji="1" lang="ja-JP" altLang="en-US" sz="800" b="1" dirty="0">
                          <a:solidFill>
                            <a:srgbClr val="FF0000"/>
                          </a:solidFill>
                          <a:latin typeface="游ゴシック" panose="020B0400000000000000" pitchFamily="50" charset="-128"/>
                          <a:ea typeface="游ゴシック" panose="020B0400000000000000" pitchFamily="50" charset="-128"/>
                        </a:rPr>
                        <a:t>法</a:t>
                      </a:r>
                      <a:r>
                        <a:rPr kumimoji="1" lang="en-US" altLang="ja-JP" sz="800" b="1" dirty="0">
                          <a:solidFill>
                            <a:srgbClr val="FF0000"/>
                          </a:solidFill>
                          <a:latin typeface="游ゴシック" panose="020B0400000000000000" pitchFamily="50" charset="-128"/>
                          <a:ea typeface="游ゴシック" panose="020B0400000000000000" pitchFamily="50" charset="-128"/>
                        </a:rPr>
                        <a:t>102</a:t>
                      </a:r>
                      <a:r>
                        <a:rPr kumimoji="1" lang="ja-JP" altLang="en-US" sz="800" b="1" dirty="0">
                          <a:solidFill>
                            <a:srgbClr val="FF0000"/>
                          </a:solidFill>
                          <a:latin typeface="游ゴシック" panose="020B0400000000000000" pitchFamily="50" charset="-128"/>
                          <a:ea typeface="游ゴシック" panose="020B0400000000000000" pitchFamily="50" charset="-128"/>
                        </a:rPr>
                        <a:t>条２項４号</a:t>
                      </a:r>
                      <a:r>
                        <a:rPr kumimoji="1" lang="en-US" altLang="ja-JP" sz="800" b="1" dirty="0">
                          <a:solidFill>
                            <a:srgbClr val="FF0000"/>
                          </a:solidFill>
                          <a:latin typeface="游ゴシック" panose="020B0400000000000000" pitchFamily="50" charset="-128"/>
                          <a:ea typeface="游ゴシック" panose="020B0400000000000000" pitchFamily="50" charset="-128"/>
                        </a:rPr>
                        <a:t>】</a:t>
                      </a:r>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hMerge="1">
                  <a:txBody>
                    <a:bodyPr/>
                    <a:lstStyle/>
                    <a:p>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a:txBody>
                    <a:bodyPr/>
                    <a:lstStyle/>
                    <a:p>
                      <a:pPr algn="ctr"/>
                      <a:r>
                        <a:rPr kumimoji="1" lang="ja-JP" altLang="en-US" sz="3200" b="1" dirty="0">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a:txBody>
                    <a:bodyPr/>
                    <a:lstStyle/>
                    <a:p>
                      <a:pPr algn="ctr"/>
                      <a:r>
                        <a:rPr kumimoji="1" lang="ja-JP" altLang="en-US" sz="3200" b="1" dirty="0">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extLst>
                  <a:ext uri="{0D108BD9-81ED-4DB2-BD59-A6C34878D82A}">
                    <a16:rowId xmlns:a16="http://schemas.microsoft.com/office/drawing/2014/main" val="3769615062"/>
                  </a:ext>
                </a:extLst>
              </a:tr>
              <a:tr h="907301">
                <a:tc gridSpan="2">
                  <a:txBody>
                    <a:bodyPr/>
                    <a:lstStyle/>
                    <a:p>
                      <a:r>
                        <a:rPr kumimoji="1" lang="ja-JP" altLang="en-US" b="1" dirty="0">
                          <a:solidFill>
                            <a:srgbClr val="FF0000"/>
                          </a:solidFill>
                          <a:latin typeface="游ゴシック" panose="020B0400000000000000" pitchFamily="50" charset="-128"/>
                          <a:ea typeface="游ゴシック" panose="020B0400000000000000" pitchFamily="50" charset="-128"/>
                        </a:rPr>
                        <a:t>バリアフリー基準への不適合</a:t>
                      </a:r>
                      <a:endParaRPr kumimoji="1" lang="en-US" altLang="ja-JP" b="1" dirty="0">
                        <a:solidFill>
                          <a:srgbClr val="FF0000"/>
                        </a:solidFill>
                        <a:latin typeface="游ゴシック" panose="020B0400000000000000" pitchFamily="50" charset="-128"/>
                        <a:ea typeface="游ゴシック" panose="020B0400000000000000" pitchFamily="50" charset="-128"/>
                      </a:endParaRPr>
                    </a:p>
                    <a:p>
                      <a:r>
                        <a:rPr kumimoji="1" lang="en-US" altLang="ja-JP" sz="800" b="1" dirty="0">
                          <a:solidFill>
                            <a:srgbClr val="FF0000"/>
                          </a:solidFill>
                          <a:latin typeface="游ゴシック" panose="020B0400000000000000" pitchFamily="50" charset="-128"/>
                          <a:ea typeface="游ゴシック" panose="020B0400000000000000" pitchFamily="50" charset="-128"/>
                        </a:rPr>
                        <a:t> 【</a:t>
                      </a:r>
                      <a:r>
                        <a:rPr kumimoji="1" lang="ja-JP" altLang="en-US" sz="800" b="1" dirty="0">
                          <a:solidFill>
                            <a:srgbClr val="FF0000"/>
                          </a:solidFill>
                          <a:latin typeface="游ゴシック" panose="020B0400000000000000" pitchFamily="50" charset="-128"/>
                          <a:ea typeface="游ゴシック" panose="020B0400000000000000" pitchFamily="50" charset="-128"/>
                        </a:rPr>
                        <a:t>法</a:t>
                      </a:r>
                      <a:r>
                        <a:rPr kumimoji="1" lang="en-US" altLang="ja-JP" sz="800" b="1" dirty="0">
                          <a:solidFill>
                            <a:srgbClr val="FF0000"/>
                          </a:solidFill>
                          <a:latin typeface="游ゴシック" panose="020B0400000000000000" pitchFamily="50" charset="-128"/>
                          <a:ea typeface="游ゴシック" panose="020B0400000000000000" pitchFamily="50" charset="-128"/>
                        </a:rPr>
                        <a:t>102</a:t>
                      </a:r>
                      <a:r>
                        <a:rPr kumimoji="1" lang="ja-JP" altLang="en-US" sz="800" b="1" dirty="0">
                          <a:solidFill>
                            <a:srgbClr val="FF0000"/>
                          </a:solidFill>
                          <a:latin typeface="游ゴシック" panose="020B0400000000000000" pitchFamily="50" charset="-128"/>
                          <a:ea typeface="游ゴシック" panose="020B0400000000000000" pitchFamily="50" charset="-128"/>
                        </a:rPr>
                        <a:t>条２項５号</a:t>
                      </a:r>
                      <a:r>
                        <a:rPr kumimoji="1" lang="en-US" altLang="ja-JP" sz="800" b="1" dirty="0">
                          <a:solidFill>
                            <a:srgbClr val="FF0000"/>
                          </a:solidFill>
                          <a:latin typeface="游ゴシック" panose="020B0400000000000000" pitchFamily="50" charset="-128"/>
                          <a:ea typeface="游ゴシック" panose="020B0400000000000000" pitchFamily="50" charset="-128"/>
                        </a:rPr>
                        <a:t>】</a:t>
                      </a:r>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hMerge="1">
                  <a:txBody>
                    <a:bodyPr/>
                    <a:lstStyle/>
                    <a:p>
                      <a:endParaRPr kumimoji="1" lang="ja-JP" altLang="en-US" sz="800" b="1" dirty="0">
                        <a:solidFill>
                          <a:srgbClr val="FF0000"/>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a:txBody>
                    <a:bodyPr/>
                    <a:lstStyle/>
                    <a:p>
                      <a:pPr algn="ctr"/>
                      <a:r>
                        <a:rPr kumimoji="1" lang="ja-JP" altLang="en-US" sz="3200" b="1" dirty="0">
                          <a:solidFill>
                            <a:srgbClr val="FF0000"/>
                          </a:solidFill>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a:txBody>
                    <a:bodyPr/>
                    <a:lstStyle/>
                    <a:p>
                      <a:pPr algn="ctr"/>
                      <a:r>
                        <a:rPr kumimoji="1" lang="ja-JP" altLang="en-US" sz="3200" b="1" dirty="0">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tc>
                  <a:txBody>
                    <a:bodyPr/>
                    <a:lstStyle/>
                    <a:p>
                      <a:pPr algn="ctr"/>
                      <a:r>
                        <a:rPr kumimoji="1" lang="ja-JP" altLang="en-US" sz="3200" b="1" dirty="0">
                          <a:latin typeface="游ゴシック" panose="020B0400000000000000" pitchFamily="50" charset="-128"/>
                          <a:ea typeface="游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E5"/>
                    </a:solidFill>
                  </a:tcPr>
                </a:tc>
                <a:extLst>
                  <a:ext uri="{0D108BD9-81ED-4DB2-BD59-A6C34878D82A}">
                    <a16:rowId xmlns:a16="http://schemas.microsoft.com/office/drawing/2014/main" val="3925977394"/>
                  </a:ext>
                </a:extLst>
              </a:tr>
            </a:tbl>
          </a:graphicData>
        </a:graphic>
      </p:graphicFrame>
      <p:sp>
        <p:nvSpPr>
          <p:cNvPr id="5" name="テキスト ボックス 4"/>
          <p:cNvSpPr txBox="1"/>
          <p:nvPr/>
        </p:nvSpPr>
        <p:spPr>
          <a:xfrm>
            <a:off x="280928" y="6361362"/>
            <a:ext cx="9640624" cy="380006"/>
          </a:xfrm>
          <a:prstGeom prst="rect">
            <a:avLst/>
          </a:prstGeom>
          <a:noFill/>
        </p:spPr>
        <p:txBody>
          <a:bodyPr wrap="square" rtlCol="0">
            <a:noAutofit/>
          </a:bodyPr>
          <a:lstStyle/>
          <a:p>
            <a:pPr marL="360363" indent="-360363">
              <a:spcAft>
                <a:spcPts val="600"/>
              </a:spcAft>
            </a:pPr>
            <a:r>
              <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赤字が拡充・新設</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8336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6958963" y="5663289"/>
            <a:ext cx="1866900" cy="1043940"/>
          </a:xfrm>
          <a:prstGeom prst="rect">
            <a:avLst/>
          </a:prstGeom>
        </p:spPr>
      </p:pic>
      <p:pic>
        <p:nvPicPr>
          <p:cNvPr id="5" name="図 4"/>
          <p:cNvPicPr>
            <a:picLocks noChangeAspect="1"/>
          </p:cNvPicPr>
          <p:nvPr/>
        </p:nvPicPr>
        <p:blipFill>
          <a:blip r:embed="rId4"/>
          <a:stretch>
            <a:fillRect/>
          </a:stretch>
        </p:blipFill>
        <p:spPr>
          <a:xfrm>
            <a:off x="3892747" y="4930814"/>
            <a:ext cx="1981200" cy="1173480"/>
          </a:xfrm>
          <a:prstGeom prst="rect">
            <a:avLst/>
          </a:prstGeom>
        </p:spPr>
      </p:pic>
      <p:pic>
        <p:nvPicPr>
          <p:cNvPr id="2" name="図 1"/>
          <p:cNvPicPr>
            <a:picLocks noChangeAspect="1"/>
          </p:cNvPicPr>
          <p:nvPr/>
        </p:nvPicPr>
        <p:blipFill>
          <a:blip r:embed="rId5"/>
          <a:stretch>
            <a:fillRect/>
          </a:stretch>
        </p:blipFill>
        <p:spPr>
          <a:xfrm>
            <a:off x="696991" y="4923244"/>
            <a:ext cx="2110740" cy="1242060"/>
          </a:xfrm>
          <a:prstGeom prst="rect">
            <a:avLst/>
          </a:prstGeom>
        </p:spPr>
      </p:pic>
      <p:sp>
        <p:nvSpPr>
          <p:cNvPr id="26" name="テキスト ボックス 25"/>
          <p:cNvSpPr txBox="1"/>
          <p:nvPr/>
        </p:nvSpPr>
        <p:spPr>
          <a:xfrm>
            <a:off x="304143" y="2130684"/>
            <a:ext cx="9329377" cy="738664"/>
          </a:xfrm>
          <a:prstGeom prst="rect">
            <a:avLst/>
          </a:prstGeom>
          <a:noFill/>
        </p:spPr>
        <p:txBody>
          <a:bodyPr wrap="square" rtlCol="0">
            <a:spAutoFit/>
          </a:bodyPr>
          <a:lstStyle/>
          <a:p>
            <a:pPr marL="296863" indent="-296863"/>
            <a:r>
              <a:rPr lang="ja-JP" altLang="en-US" sz="1300" dirty="0">
                <a:latin typeface="Meiryo UI" panose="020B0604030504040204" pitchFamily="50" charset="-128"/>
                <a:ea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棟や区画ごとのニーズに応じ、一部棟を存置しながらその他の棟の建替え・敷地売却を行うため、耐震性不足や外壁の剥落等</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296863" indent="-296863"/>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により危害が生ずるおそれのあるマンション等で除却の必要性に係る認定を受けたマンション</a:t>
            </a:r>
            <a:r>
              <a:rPr lang="ja-JP" altLang="en-US" sz="1400" dirty="0">
                <a:latin typeface="Meiryo UI" panose="020B0604030504040204" pitchFamily="50" charset="-128"/>
                <a:ea typeface="Meiryo UI" panose="020B0604030504040204" pitchFamily="50" charset="-128"/>
              </a:rPr>
              <a:t>を含む団地において、全員合意に</a:t>
            </a:r>
            <a:r>
              <a:rPr lang="ja-JP" altLang="en-US" sz="1400" dirty="0" err="1">
                <a:latin typeface="Meiryo UI" panose="020B0604030504040204" pitchFamily="50" charset="-128"/>
                <a:ea typeface="Meiryo UI" panose="020B0604030504040204" pitchFamily="50" charset="-128"/>
              </a:rPr>
              <a:t>よ</a:t>
            </a:r>
            <a:endParaRPr lang="en-US" altLang="ja-JP" sz="1400" dirty="0">
              <a:latin typeface="Meiryo UI" panose="020B0604030504040204" pitchFamily="50" charset="-128"/>
              <a:ea typeface="Meiryo UI" panose="020B0604030504040204" pitchFamily="50" charset="-128"/>
            </a:endParaRPr>
          </a:p>
          <a:p>
            <a:pPr marL="296863" indent="-296863"/>
            <a:r>
              <a:rPr lang="ja-JP" altLang="en-US" sz="1400" dirty="0">
                <a:latin typeface="Meiryo UI" panose="020B0604030504040204" pitchFamily="50" charset="-128"/>
                <a:ea typeface="Meiryo UI" panose="020B0604030504040204" pitchFamily="50" charset="-128"/>
              </a:rPr>
              <a:t>　　 らず、多数決により敷地の分割を可能とする</a:t>
            </a:r>
            <a:endParaRPr kumimoji="1" lang="ja-JP" altLang="en-US" sz="14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55379" y="2941837"/>
            <a:ext cx="8946574" cy="1082011"/>
          </a:xfrm>
          <a:prstGeom prst="rect">
            <a:avLst/>
          </a:prstGeom>
          <a:solidFill>
            <a:srgbClr val="F2F2F2"/>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ja-JP" altLang="en-US" sz="1100" dirty="0">
              <a:solidFill>
                <a:srgbClr val="FFFFFF"/>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657137913"/>
              </p:ext>
            </p:extLst>
          </p:nvPr>
        </p:nvGraphicFramePr>
        <p:xfrm>
          <a:off x="758389" y="3174716"/>
          <a:ext cx="8663279" cy="748857"/>
        </p:xfrm>
        <a:graphic>
          <a:graphicData uri="http://schemas.openxmlformats.org/drawingml/2006/table">
            <a:tbl>
              <a:tblPr firstRow="1" bandRow="1"/>
              <a:tblGrid>
                <a:gridCol w="8663279">
                  <a:extLst>
                    <a:ext uri="{9D8B030D-6E8A-4147-A177-3AD203B41FA5}">
                      <a16:colId xmlns:a16="http://schemas.microsoft.com/office/drawing/2014/main" val="20001"/>
                    </a:ext>
                  </a:extLst>
                </a:gridCol>
              </a:tblGrid>
              <a:tr h="748857">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lang="en-US" altLang="ja-JP" sz="1200" b="1"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lang="ja-JP" altLang="en-US" sz="1200" b="1" dirty="0">
                          <a:latin typeface="Meiryo UI" panose="020B0604030504040204" pitchFamily="50" charset="-128"/>
                          <a:ea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ctr" defTabSz="844083" rtl="0" eaLnBrk="1" fontAlgn="auto" latinLnBrk="0" hangingPunct="1">
                        <a:lnSpc>
                          <a:spcPct val="100000"/>
                        </a:lnSpc>
                        <a:spcBef>
                          <a:spcPts val="0"/>
                        </a:spcBef>
                        <a:spcAft>
                          <a:spcPts val="0"/>
                        </a:spcAft>
                        <a:buClrTx/>
                        <a:buSzTx/>
                        <a:buFontTx/>
                        <a:buNone/>
                        <a:tabLst/>
                        <a:defRPr/>
                      </a:pPr>
                      <a:endParaRPr lang="en-US" altLang="ja-JP" sz="1200" dirty="0">
                        <a:solidFill>
                          <a:srgbClr val="FF0000"/>
                        </a:solidFill>
                        <a:latin typeface="Meiryo UI" panose="020B0604030504040204" pitchFamily="50" charset="-128"/>
                        <a:ea typeface="Meiryo UI" panose="020B0604030504040204" pitchFamily="50" charset="-128"/>
                      </a:endParaRPr>
                    </a:p>
                  </a:txBody>
                  <a:tcPr marL="42232" marR="42232" marT="108000" marB="2111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32" name="テキスト ボックス 31"/>
          <p:cNvSpPr txBox="1"/>
          <p:nvPr/>
        </p:nvSpPr>
        <p:spPr>
          <a:xfrm>
            <a:off x="534686" y="2930429"/>
            <a:ext cx="3621649"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団地型マンションにおける敷地分割の決議要件</a:t>
            </a:r>
          </a:p>
        </p:txBody>
      </p:sp>
      <p:sp>
        <p:nvSpPr>
          <p:cNvPr id="359" name="角丸四角形 358"/>
          <p:cNvSpPr/>
          <p:nvPr/>
        </p:nvSpPr>
        <p:spPr>
          <a:xfrm>
            <a:off x="281982" y="2060848"/>
            <a:ext cx="9351538" cy="4680520"/>
          </a:xfrm>
          <a:prstGeom prst="roundRect">
            <a:avLst>
              <a:gd name="adj" fmla="val 373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61" name="角丸四角形 360"/>
          <p:cNvSpPr/>
          <p:nvPr/>
        </p:nvSpPr>
        <p:spPr>
          <a:xfrm>
            <a:off x="3672208" y="3342805"/>
            <a:ext cx="5645834" cy="511117"/>
          </a:xfrm>
          <a:prstGeom prst="roundRect">
            <a:avLst>
              <a:gd name="adj" fmla="val 7040"/>
            </a:avLst>
          </a:prstGeom>
          <a:ln/>
        </p:spPr>
        <p:style>
          <a:lnRef idx="1">
            <a:schemeClr val="dk1"/>
          </a:lnRef>
          <a:fillRef idx="2">
            <a:schemeClr val="dk1"/>
          </a:fillRef>
          <a:effectRef idx="1">
            <a:schemeClr val="dk1"/>
          </a:effectRef>
          <a:fontRef idx="minor">
            <a:schemeClr val="dk1"/>
          </a:fontRef>
        </p:style>
        <p:txBody>
          <a:bodyPr lIns="36000" rIns="36000" rtlCol="0" anchor="ctr"/>
          <a:lstStyle/>
          <a:p>
            <a:pPr algn="ctr"/>
            <a:r>
              <a:rPr kumimoji="1" lang="ja-JP" altLang="en-US" sz="1200" b="1" dirty="0">
                <a:latin typeface="Meiryo UI" panose="020B0604030504040204" pitchFamily="50" charset="-128"/>
                <a:ea typeface="Meiryo UI" panose="020B0604030504040204" pitchFamily="50" charset="-128"/>
              </a:rPr>
              <a:t>団地型マンションにおいて、一部棟が耐震性不足や外壁等の剥落により危害が生ずる</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おそれのあるマンションなどの場合、</a:t>
            </a:r>
            <a:r>
              <a:rPr kumimoji="1" lang="ja-JP" altLang="en-US" sz="1200" b="1" u="sng" dirty="0">
                <a:latin typeface="Meiryo UI" panose="020B0604030504040204" pitchFamily="50" charset="-128"/>
                <a:ea typeface="Meiryo UI" panose="020B0604030504040204" pitchFamily="50" charset="-128"/>
              </a:rPr>
              <a:t>４</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５の合意による敷地分割を可能に</a:t>
            </a:r>
          </a:p>
        </p:txBody>
      </p:sp>
      <p:sp>
        <p:nvSpPr>
          <p:cNvPr id="362" name="二等辺三角形 361"/>
          <p:cNvSpPr/>
          <p:nvPr/>
        </p:nvSpPr>
        <p:spPr>
          <a:xfrm rot="16200000" flipV="1">
            <a:off x="3034407" y="3423183"/>
            <a:ext cx="274490" cy="2889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63" name="角丸四角形 362"/>
          <p:cNvSpPr/>
          <p:nvPr/>
        </p:nvSpPr>
        <p:spPr>
          <a:xfrm>
            <a:off x="3672208" y="3212976"/>
            <a:ext cx="969078" cy="181457"/>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lt1"/>
                </a:solidFill>
                <a:latin typeface="Meiryo UI" panose="020B0604030504040204" pitchFamily="50" charset="-128"/>
                <a:ea typeface="Meiryo UI" panose="020B0604030504040204" pitchFamily="50" charset="-128"/>
              </a:rPr>
              <a:t>要件の緩和</a:t>
            </a:r>
          </a:p>
        </p:txBody>
      </p:sp>
      <p:sp>
        <p:nvSpPr>
          <p:cNvPr id="1183" name="テキスト ボックス 1182"/>
          <p:cNvSpPr txBox="1"/>
          <p:nvPr/>
        </p:nvSpPr>
        <p:spPr>
          <a:xfrm>
            <a:off x="407744" y="4194273"/>
            <a:ext cx="3621649"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（敷地分割制度を活用した事業のイメージ）</a:t>
            </a:r>
          </a:p>
        </p:txBody>
      </p:sp>
      <p:grpSp>
        <p:nvGrpSpPr>
          <p:cNvPr id="8" name="グループ化 7"/>
          <p:cNvGrpSpPr/>
          <p:nvPr/>
        </p:nvGrpSpPr>
        <p:grpSpPr>
          <a:xfrm>
            <a:off x="2311866" y="4574517"/>
            <a:ext cx="1428608" cy="819098"/>
            <a:chOff x="7811910" y="3408928"/>
            <a:chExt cx="1336318" cy="569999"/>
          </a:xfrm>
        </p:grpSpPr>
        <p:sp>
          <p:nvSpPr>
            <p:cNvPr id="1157" name="円形吹き出し 1156"/>
            <p:cNvSpPr/>
            <p:nvPr/>
          </p:nvSpPr>
          <p:spPr>
            <a:xfrm>
              <a:off x="7811910" y="3408928"/>
              <a:ext cx="1336318" cy="569999"/>
            </a:xfrm>
            <a:prstGeom prst="wedgeEllipseCallout">
              <a:avLst>
                <a:gd name="adj1" fmla="val -36423"/>
                <a:gd name="adj2" fmla="val 66168"/>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58" name="Rectangle 25"/>
            <p:cNvSpPr>
              <a:spLocks noChangeArrowheads="1"/>
            </p:cNvSpPr>
            <p:nvPr/>
          </p:nvSpPr>
          <p:spPr bwMode="auto">
            <a:xfrm>
              <a:off x="7891179" y="3520815"/>
              <a:ext cx="1156338" cy="365776"/>
            </a:xfrm>
            <a:prstGeom prst="rect">
              <a:avLst/>
            </a:prstGeom>
            <a:noFill/>
            <a:ln w="12700" algn="ctr">
              <a:noFill/>
              <a:miter lim="800000"/>
              <a:headEnd/>
              <a:tailEnd/>
            </a:ln>
          </p:spPr>
          <p:txBody>
            <a:bodyPr wrap="square" lIns="18000" tIns="18000" rIns="18000" bIns="18000">
              <a:noAutofit/>
            </a:bodyPr>
            <a:lstStyle/>
            <a:p>
              <a:pPr algn="ctr"/>
              <a:r>
                <a:rPr lang="ja-JP" altLang="en-US" sz="1100" dirty="0">
                  <a:solidFill>
                    <a:srgbClr val="000000"/>
                  </a:solidFill>
                  <a:latin typeface="Meiryo UI" panose="020B0604030504040204" pitchFamily="50" charset="-128"/>
                  <a:ea typeface="Meiryo UI" panose="020B0604030504040204" pitchFamily="50" charset="-128"/>
                </a:rPr>
                <a:t>一部街区が耐震性不足等のため、敷地売却の意向</a:t>
              </a:r>
              <a:endParaRPr lang="en-US" altLang="ja-JP" sz="1100" dirty="0">
                <a:solidFill>
                  <a:srgbClr val="000000"/>
                </a:solidFill>
                <a:latin typeface="Meiryo UI" panose="020B0604030504040204" pitchFamily="50" charset="-128"/>
                <a:ea typeface="Meiryo UI" panose="020B0604030504040204" pitchFamily="50" charset="-128"/>
              </a:endParaRPr>
            </a:p>
          </p:txBody>
        </p:sp>
      </p:grpSp>
      <p:sp>
        <p:nvSpPr>
          <p:cNvPr id="1154" name="二等辺三角形 1153"/>
          <p:cNvSpPr/>
          <p:nvPr/>
        </p:nvSpPr>
        <p:spPr>
          <a:xfrm rot="16200000" flipV="1">
            <a:off x="3351164" y="5414378"/>
            <a:ext cx="387795" cy="181771"/>
          </a:xfrm>
          <a:prstGeom prst="triangle">
            <a:avLst/>
          </a:prstGeom>
          <a:solidFill>
            <a:srgbClr val="FF3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82" name="Rectangle 25"/>
          <p:cNvSpPr>
            <a:spLocks noChangeArrowheads="1"/>
          </p:cNvSpPr>
          <p:nvPr/>
        </p:nvSpPr>
        <p:spPr bwMode="auto">
          <a:xfrm>
            <a:off x="3110977" y="5769308"/>
            <a:ext cx="679246" cy="334986"/>
          </a:xfrm>
          <a:prstGeom prst="rect">
            <a:avLst/>
          </a:prstGeom>
          <a:noFill/>
          <a:ln w="12700" algn="ctr">
            <a:noFill/>
            <a:miter lim="800000"/>
            <a:headEnd/>
            <a:tailEnd/>
          </a:ln>
        </p:spPr>
        <p:txBody>
          <a:bodyPr wrap="square" lIns="18000" tIns="18000" rIns="18000" bIns="18000">
            <a:noAutofit/>
          </a:bodyPr>
          <a:lstStyle/>
          <a:p>
            <a:r>
              <a:rPr lang="ja-JP" altLang="en-US" sz="1200" b="1" dirty="0">
                <a:solidFill>
                  <a:srgbClr val="FF0000"/>
                </a:solidFill>
                <a:latin typeface="Meiryo UI" panose="020B0604030504040204" pitchFamily="50" charset="-128"/>
                <a:ea typeface="Meiryo UI" panose="020B0604030504040204" pitchFamily="50" charset="-128"/>
              </a:rPr>
              <a:t>敷地分割</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904" name="二等辺三角形 903"/>
          <p:cNvSpPr/>
          <p:nvPr/>
        </p:nvSpPr>
        <p:spPr>
          <a:xfrm rot="16200000" flipV="1">
            <a:off x="6194662" y="5415095"/>
            <a:ext cx="363074" cy="179699"/>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905" name="Rectangle 25"/>
          <p:cNvSpPr>
            <a:spLocks noChangeArrowheads="1"/>
          </p:cNvSpPr>
          <p:nvPr/>
        </p:nvSpPr>
        <p:spPr bwMode="auto">
          <a:xfrm>
            <a:off x="6026220" y="5753208"/>
            <a:ext cx="932744" cy="412096"/>
          </a:xfrm>
          <a:prstGeom prst="rect">
            <a:avLst/>
          </a:prstGeom>
          <a:noFill/>
          <a:ln w="12700" algn="ctr">
            <a:noFill/>
            <a:miter lim="800000"/>
            <a:headEnd/>
            <a:tailEnd/>
          </a:ln>
        </p:spPr>
        <p:txBody>
          <a:bodyPr wrap="square" lIns="18000" tIns="18000" rIns="18000" bIns="18000">
            <a:noAutofit/>
          </a:bodyPr>
          <a:lstStyle/>
          <a:p>
            <a:r>
              <a:rPr lang="ja-JP" altLang="en-US" sz="1200" dirty="0">
                <a:latin typeface="Meiryo UI" panose="020B0604030504040204" pitchFamily="50" charset="-128"/>
                <a:ea typeface="Meiryo UI" panose="020B0604030504040204" pitchFamily="50" charset="-128"/>
              </a:rPr>
              <a:t>一部街区で</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事業を実施</a:t>
            </a:r>
            <a:endParaRPr lang="en-US" altLang="ja-JP" sz="12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8397318" y="5492075"/>
            <a:ext cx="1104636" cy="650945"/>
            <a:chOff x="8577085" y="4709507"/>
            <a:chExt cx="1236203" cy="650945"/>
          </a:xfrm>
        </p:grpSpPr>
        <p:sp>
          <p:nvSpPr>
            <p:cNvPr id="907" name="円形吹き出し 906"/>
            <p:cNvSpPr/>
            <p:nvPr/>
          </p:nvSpPr>
          <p:spPr>
            <a:xfrm>
              <a:off x="8663829" y="4709507"/>
              <a:ext cx="1149459" cy="650945"/>
            </a:xfrm>
            <a:prstGeom prst="wedgeEllipseCallout">
              <a:avLst>
                <a:gd name="adj1" fmla="val -39422"/>
                <a:gd name="adj2" fmla="val 63792"/>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81" name="Rectangle 25"/>
            <p:cNvSpPr>
              <a:spLocks noChangeArrowheads="1"/>
            </p:cNvSpPr>
            <p:nvPr/>
          </p:nvSpPr>
          <p:spPr bwMode="auto">
            <a:xfrm>
              <a:off x="8791361" y="4777476"/>
              <a:ext cx="922631" cy="492213"/>
            </a:xfrm>
            <a:prstGeom prst="rect">
              <a:avLst/>
            </a:prstGeom>
            <a:noFill/>
            <a:ln w="12700" algn="ctr">
              <a:noFill/>
              <a:miter lim="800000"/>
              <a:headEnd/>
              <a:tailEnd/>
            </a:ln>
          </p:spPr>
          <p:txBody>
            <a:bodyPr wrap="square" lIns="18000" tIns="18000" rIns="18000" bIns="18000">
              <a:noAutofit/>
            </a:bodyPr>
            <a:lstStyle/>
            <a:p>
              <a:pPr algn="ctr"/>
              <a:r>
                <a:rPr lang="ja-JP" altLang="en-US" sz="1100" dirty="0">
                  <a:latin typeface="Meiryo UI" panose="020B0604030504040204" pitchFamily="50" charset="-128"/>
                  <a:ea typeface="Meiryo UI" panose="020B0604030504040204" pitchFamily="50" charset="-128"/>
                </a:rPr>
                <a:t>マンション敷地売却事業を実施</a:t>
              </a:r>
              <a:endParaRPr lang="en-US" altLang="ja-JP" sz="1100" dirty="0">
                <a:latin typeface="Meiryo UI" panose="020B0604030504040204" pitchFamily="50" charset="-128"/>
                <a:ea typeface="Meiryo UI" panose="020B0604030504040204" pitchFamily="50" charset="-128"/>
              </a:endParaRPr>
            </a:p>
          </p:txBody>
        </p:sp>
        <p:sp>
          <p:nvSpPr>
            <p:cNvPr id="908" name="Rectangle 25"/>
            <p:cNvSpPr>
              <a:spLocks noChangeArrowheads="1"/>
            </p:cNvSpPr>
            <p:nvPr/>
          </p:nvSpPr>
          <p:spPr bwMode="auto">
            <a:xfrm>
              <a:off x="8577085" y="4812441"/>
              <a:ext cx="920725" cy="365775"/>
            </a:xfrm>
            <a:prstGeom prst="rect">
              <a:avLst/>
            </a:prstGeom>
            <a:noFill/>
            <a:ln w="12700" algn="ctr">
              <a:noFill/>
              <a:miter lim="800000"/>
              <a:headEnd/>
              <a:tailEnd/>
            </a:ln>
          </p:spPr>
          <p:txBody>
            <a:bodyPr wrap="square" lIns="18000" tIns="18000" rIns="18000" bIns="18000">
              <a:noAutofit/>
            </a:bodyPr>
            <a:lstStyle/>
            <a:p>
              <a:pPr algn="ctr"/>
              <a:endParaRPr lang="en-US" altLang="ja-JP" sz="900" dirty="0">
                <a:solidFill>
                  <a:srgbClr val="000000"/>
                </a:solidFill>
                <a:latin typeface="Meiryo UI" panose="020B0604030504040204" pitchFamily="50" charset="-128"/>
                <a:ea typeface="Meiryo UI" panose="020B0604030504040204" pitchFamily="50" charset="-128"/>
              </a:endParaRPr>
            </a:p>
          </p:txBody>
        </p:sp>
      </p:grpSp>
      <p:sp>
        <p:nvSpPr>
          <p:cNvPr id="4" name="タイトル 3"/>
          <p:cNvSpPr>
            <a:spLocks noGrp="1"/>
          </p:cNvSpPr>
          <p:nvPr>
            <p:ph type="title"/>
          </p:nvPr>
        </p:nvSpPr>
        <p:spPr/>
        <p:txBody>
          <a:bodyPr/>
          <a:lstStyle/>
          <a:p>
            <a:r>
              <a:rPr kumimoji="1" lang="ja-JP" altLang="en-US" dirty="0"/>
              <a:t>団地における敷地分割制度の創設</a:t>
            </a:r>
            <a:r>
              <a:rPr kumimoji="1" lang="ja-JP" altLang="en-US" sz="1400" dirty="0"/>
              <a:t>　</a:t>
            </a:r>
            <a:r>
              <a:rPr kumimoji="1" lang="en-US" altLang="ja-JP" sz="1400" dirty="0"/>
              <a:t>【</a:t>
            </a:r>
            <a:r>
              <a:rPr kumimoji="1" lang="ja-JP" altLang="en-US" sz="1400" dirty="0"/>
              <a:t>マンション建替円滑化法の改正</a:t>
            </a:r>
            <a:r>
              <a:rPr kumimoji="1" lang="en-US" altLang="ja-JP" sz="1400" dirty="0"/>
              <a:t>】</a:t>
            </a:r>
            <a:endParaRPr kumimoji="1" lang="ja-JP" altLang="en-US" dirty="0"/>
          </a:p>
        </p:txBody>
      </p:sp>
      <p:grpSp>
        <p:nvGrpSpPr>
          <p:cNvPr id="10" name="グループ化 9"/>
          <p:cNvGrpSpPr/>
          <p:nvPr/>
        </p:nvGrpSpPr>
        <p:grpSpPr>
          <a:xfrm>
            <a:off x="136912" y="778656"/>
            <a:ext cx="9704491" cy="640403"/>
            <a:chOff x="136912" y="963420"/>
            <a:chExt cx="9704491" cy="640403"/>
          </a:xfrm>
        </p:grpSpPr>
        <p:sp>
          <p:nvSpPr>
            <p:cNvPr id="302" name="テキスト ボックス 301"/>
            <p:cNvSpPr txBox="1"/>
            <p:nvPr/>
          </p:nvSpPr>
          <p:spPr>
            <a:xfrm>
              <a:off x="4015709" y="1319966"/>
              <a:ext cx="5825694" cy="283857"/>
            </a:xfrm>
            <a:prstGeom prst="rect">
              <a:avLst/>
            </a:prstGeom>
            <a:noFill/>
            <a:ln w="12700">
              <a:noFill/>
              <a:prstDash val="dash"/>
            </a:ln>
          </p:spPr>
          <p:txBody>
            <a:bodyPr wrap="square" lIns="36000" rIns="36000" rtlCol="0">
              <a:noAutofit/>
            </a:bodyPr>
            <a:lstStyle/>
            <a:p>
              <a:pPr marL="197803" indent="-197803">
                <a:lnSpc>
                  <a:spcPts val="1300"/>
                </a:lnSpc>
                <a:spcBef>
                  <a:spcPts val="200"/>
                </a:spcBef>
                <a:defRPr/>
              </a:pPr>
              <a:r>
                <a:rPr lang="en-US" altLang="ja-JP" sz="1100" dirty="0">
                  <a:solidFill>
                    <a:srgbClr val="000000"/>
                  </a:solidFill>
                  <a:latin typeface="Meiryo UI" panose="020B0604030504040204" pitchFamily="50" charset="-128"/>
                  <a:ea typeface="Meiryo UI" panose="020B0604030504040204" pitchFamily="50" charset="-128"/>
                </a:rPr>
                <a:t>※ </a:t>
              </a:r>
              <a:r>
                <a:rPr lang="ja-JP" altLang="en-US" sz="1100" dirty="0">
                  <a:solidFill>
                    <a:srgbClr val="000000"/>
                  </a:solidFill>
                  <a:latin typeface="Meiryo UI" panose="020B0604030504040204" pitchFamily="50" charset="-128"/>
                  <a:ea typeface="Meiryo UI" panose="020B0604030504040204" pitchFamily="50" charset="-128"/>
                </a:rPr>
                <a:t>総マンションストックのうち、団地型マンションの</a:t>
              </a:r>
              <a:r>
                <a:rPr lang="ja-JP" altLang="en-US" sz="1100" dirty="0">
                  <a:latin typeface="Meiryo UI" panose="020B0604030504040204" pitchFamily="50" charset="-128"/>
                  <a:ea typeface="Meiryo UI" panose="020B0604030504040204" pitchFamily="50" charset="-128"/>
                </a:rPr>
                <a:t>割合は約１／３（約</a:t>
              </a:r>
              <a:r>
                <a:rPr lang="en-US" altLang="ja-JP" sz="1100" dirty="0">
                  <a:latin typeface="Meiryo UI" panose="020B0604030504040204" pitchFamily="50" charset="-128"/>
                  <a:ea typeface="Meiryo UI" panose="020B0604030504040204" pitchFamily="50" charset="-128"/>
                </a:rPr>
                <a:t>5,000</a:t>
              </a:r>
              <a:r>
                <a:rPr lang="ja-JP" altLang="en-US" sz="1100" dirty="0">
                  <a:latin typeface="Meiryo UI" panose="020B0604030504040204" pitchFamily="50" charset="-128"/>
                  <a:ea typeface="Meiryo UI" panose="020B0604030504040204" pitchFamily="50" charset="-128"/>
                </a:rPr>
                <a:t>団地、約</a:t>
              </a:r>
              <a:r>
                <a:rPr lang="en-US" altLang="ja-JP" sz="1100" dirty="0">
                  <a:latin typeface="Meiryo UI" panose="020B0604030504040204" pitchFamily="50" charset="-128"/>
                  <a:ea typeface="Meiryo UI" panose="020B0604030504040204" pitchFamily="50" charset="-128"/>
                </a:rPr>
                <a:t>200</a:t>
              </a:r>
              <a:r>
                <a:rPr lang="ja-JP" altLang="en-US" sz="1100" dirty="0">
                  <a:latin typeface="Meiryo UI" panose="020B0604030504040204" pitchFamily="50" charset="-128"/>
                  <a:ea typeface="Meiryo UI" panose="020B0604030504040204" pitchFamily="50" charset="-128"/>
                </a:rPr>
                <a:t>万戸）</a:t>
              </a:r>
              <a:endParaRPr lang="en-US" altLang="ja-JP" sz="1100" dirty="0">
                <a:latin typeface="Meiryo UI" panose="020B0604030504040204" pitchFamily="50" charset="-128"/>
                <a:ea typeface="Meiryo UI" panose="020B0604030504040204" pitchFamily="50" charset="-128"/>
              </a:endParaRPr>
            </a:p>
          </p:txBody>
        </p:sp>
        <p:sp>
          <p:nvSpPr>
            <p:cNvPr id="432" name="テキスト ボックス 431"/>
            <p:cNvSpPr txBox="1"/>
            <p:nvPr/>
          </p:nvSpPr>
          <p:spPr>
            <a:xfrm>
              <a:off x="136912" y="963420"/>
              <a:ext cx="9640624" cy="380006"/>
            </a:xfrm>
            <a:prstGeom prst="rect">
              <a:avLst/>
            </a:prstGeom>
            <a:noFill/>
          </p:spPr>
          <p:txBody>
            <a:bodyPr wrap="square" rtlCol="0">
              <a:noAutofit/>
            </a:bodyPr>
            <a:lstStyle/>
            <a:p>
              <a:pPr marL="360363" indent="-360363">
                <a:spcAft>
                  <a:spcPts val="600"/>
                </a:spcAft>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〇　団地型マンションの再生に係る合意形成を図りやすくするため、</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団地における敷地分割制度を創設</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360363" indent="-360363"/>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（特定要除却認定を受けたマンションを含む場合に限る）</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 name="スライド番号プレースホルダー 11"/>
          <p:cNvSpPr>
            <a:spLocks noGrp="1"/>
          </p:cNvSpPr>
          <p:nvPr>
            <p:ph type="sldNum" sz="quarter" idx="12"/>
          </p:nvPr>
        </p:nvSpPr>
        <p:spPr/>
        <p:txBody>
          <a:bodyPr/>
          <a:lstStyle/>
          <a:p>
            <a:pPr>
              <a:defRPr/>
            </a:pPr>
            <a:fld id="{651FC12D-27C1-4F31-90C9-A93D49E44687}" type="slidenum">
              <a:rPr lang="en-US" altLang="ja-JP" sz="1400" smtClean="0"/>
              <a:pPr>
                <a:defRPr/>
              </a:pPr>
              <a:t>6</a:t>
            </a:fld>
            <a:endParaRPr lang="en-US" altLang="ja-JP" sz="1400"/>
          </a:p>
        </p:txBody>
      </p:sp>
      <p:sp>
        <p:nvSpPr>
          <p:cNvPr id="35" name="角丸四角形 34"/>
          <p:cNvSpPr/>
          <p:nvPr/>
        </p:nvSpPr>
        <p:spPr>
          <a:xfrm>
            <a:off x="281982" y="1503834"/>
            <a:ext cx="9429700" cy="396000"/>
          </a:xfrm>
          <a:prstGeom prst="roundRect">
            <a:avLst/>
          </a:prstGeom>
          <a:gradFill>
            <a:gsLst>
              <a:gs pos="0">
                <a:srgbClr val="BBE0E3">
                  <a:lumMod val="10000"/>
                  <a:lumOff val="90000"/>
                </a:srgbClr>
              </a:gs>
              <a:gs pos="14000">
                <a:srgbClr val="FFFFFF"/>
              </a:gs>
              <a:gs pos="76000">
                <a:srgbClr val="FFFFFF"/>
              </a:gs>
              <a:gs pos="100000">
                <a:srgbClr val="00B050"/>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団地における敷地分割制度の創設</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法</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115</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条の２～</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1" lang="ja-JP" altLang="en-US" sz="16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pic>
        <p:nvPicPr>
          <p:cNvPr id="33"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0763" y="4230067"/>
            <a:ext cx="1982591" cy="1124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1409973" y="3410842"/>
            <a:ext cx="1617193" cy="276999"/>
          </a:xfrm>
          <a:prstGeom prst="rect">
            <a:avLst/>
          </a:prstGeom>
          <a:noFill/>
        </p:spPr>
        <p:txBody>
          <a:bodyPr wrap="square" rtlCol="0">
            <a:spAutoFit/>
          </a:bodyPr>
          <a:lstStyle/>
          <a:p>
            <a:pPr lvl="0" defTabSz="844083" fontAlgn="auto">
              <a:spcBef>
                <a:spcPts val="0"/>
              </a:spcBef>
              <a:spcAft>
                <a:spcPts val="0"/>
              </a:spcAft>
              <a:defRPr/>
            </a:pPr>
            <a:r>
              <a:rPr lang="ja-JP" altLang="en-US" sz="1200" b="1" dirty="0">
                <a:solidFill>
                  <a:srgbClr val="000000"/>
                </a:solidFill>
                <a:latin typeface="Meiryo UI" panose="020B0604030504040204" pitchFamily="50" charset="-128"/>
                <a:ea typeface="Meiryo UI" panose="020B0604030504040204" pitchFamily="50" charset="-128"/>
              </a:rPr>
              <a:t>全員同意　</a:t>
            </a:r>
            <a:r>
              <a:rPr lang="en-US" altLang="ja-JP" sz="800" dirty="0">
                <a:solidFill>
                  <a:srgbClr val="000000"/>
                </a:solidFill>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民法</a:t>
            </a:r>
            <a:r>
              <a:rPr lang="en-US" altLang="ja-JP" sz="800" dirty="0">
                <a:solidFill>
                  <a:srgbClr val="00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p:txBody>
      </p:sp>
      <p:grpSp>
        <p:nvGrpSpPr>
          <p:cNvPr id="34" name="グループ化 33"/>
          <p:cNvGrpSpPr/>
          <p:nvPr/>
        </p:nvGrpSpPr>
        <p:grpSpPr>
          <a:xfrm>
            <a:off x="8296064" y="4208742"/>
            <a:ext cx="1117162" cy="591119"/>
            <a:chOff x="8577085" y="4812441"/>
            <a:chExt cx="1117162" cy="591119"/>
          </a:xfrm>
        </p:grpSpPr>
        <p:sp>
          <p:nvSpPr>
            <p:cNvPr id="36" name="円形吹き出し 35"/>
            <p:cNvSpPr/>
            <p:nvPr/>
          </p:nvSpPr>
          <p:spPr>
            <a:xfrm>
              <a:off x="8663829" y="4854680"/>
              <a:ext cx="1030418" cy="548880"/>
            </a:xfrm>
            <a:prstGeom prst="wedgeEllipseCallout">
              <a:avLst>
                <a:gd name="adj1" fmla="val -39422"/>
                <a:gd name="adj2" fmla="val 63792"/>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eiryo UI" panose="020B0604030504040204" pitchFamily="50" charset="-128"/>
                <a:ea typeface="Meiryo UI" panose="020B0604030504040204" pitchFamily="50" charset="-128"/>
              </a:endParaRPr>
            </a:p>
          </p:txBody>
        </p:sp>
        <p:sp>
          <p:nvSpPr>
            <p:cNvPr id="37" name="Rectangle 25"/>
            <p:cNvSpPr>
              <a:spLocks noChangeArrowheads="1"/>
            </p:cNvSpPr>
            <p:nvPr/>
          </p:nvSpPr>
          <p:spPr bwMode="auto">
            <a:xfrm>
              <a:off x="8726168" y="4947099"/>
              <a:ext cx="920725" cy="365775"/>
            </a:xfrm>
            <a:prstGeom prst="rect">
              <a:avLst/>
            </a:prstGeom>
            <a:noFill/>
            <a:ln w="12700" algn="ctr">
              <a:noFill/>
              <a:miter lim="800000"/>
              <a:headEnd/>
              <a:tailEnd/>
            </a:ln>
          </p:spPr>
          <p:txBody>
            <a:bodyPr wrap="square" lIns="18000" tIns="18000" rIns="18000" bIns="18000">
              <a:noAutofit/>
            </a:bodyPr>
            <a:lstStyle/>
            <a:p>
              <a:pPr algn="ctr"/>
              <a:r>
                <a:rPr lang="ja-JP" altLang="en-US" sz="1100" dirty="0">
                  <a:latin typeface="Meiryo UI" panose="020B0604030504040204" pitchFamily="50" charset="-128"/>
                  <a:ea typeface="Meiryo UI" panose="020B0604030504040204" pitchFamily="50" charset="-128"/>
                </a:rPr>
                <a:t>マンション建替</a:t>
              </a:r>
              <a:endParaRPr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事業を実施</a:t>
              </a:r>
              <a:endParaRPr lang="en-US" altLang="ja-JP" sz="1100" dirty="0">
                <a:latin typeface="Meiryo UI" panose="020B0604030504040204" pitchFamily="50" charset="-128"/>
                <a:ea typeface="Meiryo UI" panose="020B0604030504040204" pitchFamily="50" charset="-128"/>
              </a:endParaRPr>
            </a:p>
          </p:txBody>
        </p:sp>
        <p:sp>
          <p:nvSpPr>
            <p:cNvPr id="38" name="Rectangle 25"/>
            <p:cNvSpPr>
              <a:spLocks noChangeArrowheads="1"/>
            </p:cNvSpPr>
            <p:nvPr/>
          </p:nvSpPr>
          <p:spPr bwMode="auto">
            <a:xfrm>
              <a:off x="8577085" y="4812441"/>
              <a:ext cx="920725" cy="365775"/>
            </a:xfrm>
            <a:prstGeom prst="rect">
              <a:avLst/>
            </a:prstGeom>
            <a:noFill/>
            <a:ln w="12700" algn="ctr">
              <a:noFill/>
              <a:miter lim="800000"/>
              <a:headEnd/>
              <a:tailEnd/>
            </a:ln>
          </p:spPr>
          <p:txBody>
            <a:bodyPr wrap="square" lIns="18000" tIns="18000" rIns="18000" bIns="18000">
              <a:noAutofit/>
            </a:bodyPr>
            <a:lstStyle/>
            <a:p>
              <a:pPr algn="ctr"/>
              <a:endParaRPr lang="en-US" altLang="ja-JP" sz="1100" dirty="0">
                <a:solidFill>
                  <a:srgbClr val="000000"/>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655706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図 86"/>
          <p:cNvPicPr>
            <a:picLocks noChangeAspect="1"/>
          </p:cNvPicPr>
          <p:nvPr/>
        </p:nvPicPr>
        <p:blipFill>
          <a:blip r:embed="rId3"/>
          <a:stretch>
            <a:fillRect/>
          </a:stretch>
        </p:blipFill>
        <p:spPr>
          <a:xfrm>
            <a:off x="6282700" y="2657281"/>
            <a:ext cx="3025140" cy="4122420"/>
          </a:xfrm>
          <a:prstGeom prst="rect">
            <a:avLst/>
          </a:prstGeom>
        </p:spPr>
      </p:pic>
      <p:pic>
        <p:nvPicPr>
          <p:cNvPr id="22" name="図 21"/>
          <p:cNvPicPr>
            <a:picLocks noChangeAspect="1"/>
          </p:cNvPicPr>
          <p:nvPr/>
        </p:nvPicPr>
        <p:blipFill>
          <a:blip r:embed="rId3"/>
          <a:stretch>
            <a:fillRect/>
          </a:stretch>
        </p:blipFill>
        <p:spPr>
          <a:xfrm>
            <a:off x="628972" y="2657281"/>
            <a:ext cx="3025140" cy="4122420"/>
          </a:xfrm>
          <a:prstGeom prst="rect">
            <a:avLst/>
          </a:prstGeom>
        </p:spPr>
      </p:pic>
      <p:sp>
        <p:nvSpPr>
          <p:cNvPr id="7" name="右矢印 6"/>
          <p:cNvSpPr/>
          <p:nvPr/>
        </p:nvSpPr>
        <p:spPr>
          <a:xfrm>
            <a:off x="4374015" y="4457125"/>
            <a:ext cx="1308099" cy="484632"/>
          </a:xfrm>
          <a:prstGeom prst="rightArrow">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FFFFFF"/>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328359" y="3651319"/>
            <a:ext cx="1416730" cy="75612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rgbClr val="000000"/>
                </a:solidFill>
                <a:latin typeface="Meiryo UI" panose="020B0604030504040204" pitchFamily="50" charset="-128"/>
                <a:ea typeface="Meiryo UI" panose="020B0604030504040204" pitchFamily="50" charset="-128"/>
              </a:rPr>
              <a:t>A</a:t>
            </a:r>
            <a:r>
              <a:rPr lang="ja-JP" altLang="en-US" sz="1400" dirty="0">
                <a:solidFill>
                  <a:srgbClr val="000000"/>
                </a:solidFill>
                <a:latin typeface="Meiryo UI" panose="020B0604030504040204" pitchFamily="50" charset="-128"/>
                <a:ea typeface="Meiryo UI" panose="020B0604030504040204" pitchFamily="50" charset="-128"/>
              </a:rPr>
              <a:t>・</a:t>
            </a:r>
            <a:r>
              <a:rPr lang="en-US" altLang="ja-JP" sz="1400" dirty="0">
                <a:solidFill>
                  <a:srgbClr val="000000"/>
                </a:solidFill>
                <a:latin typeface="Meiryo UI" panose="020B0604030504040204" pitchFamily="50" charset="-128"/>
                <a:ea typeface="Meiryo UI" panose="020B0604030504040204" pitchFamily="50" charset="-128"/>
              </a:rPr>
              <a:t>B</a:t>
            </a:r>
            <a:r>
              <a:rPr lang="ja-JP" altLang="en-US" sz="1400" dirty="0">
                <a:solidFill>
                  <a:srgbClr val="000000"/>
                </a:solidFill>
                <a:latin typeface="Meiryo UI" panose="020B0604030504040204" pitchFamily="50" charset="-128"/>
                <a:ea typeface="Meiryo UI" panose="020B0604030504040204" pitchFamily="50" charset="-128"/>
              </a:rPr>
              <a:t>街区で共有されている敷地を分割</a:t>
            </a:r>
          </a:p>
        </p:txBody>
      </p:sp>
      <p:cxnSp>
        <p:nvCxnSpPr>
          <p:cNvPr id="40" name="直線矢印コネクタ 39"/>
          <p:cNvCxnSpPr/>
          <p:nvPr/>
        </p:nvCxnSpPr>
        <p:spPr>
          <a:xfrm flipH="1" flipV="1">
            <a:off x="7836784" y="4813878"/>
            <a:ext cx="205254" cy="376931"/>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7960501" y="5140476"/>
            <a:ext cx="598084" cy="280125"/>
          </a:xfrm>
          <a:prstGeom prst="rect">
            <a:avLst/>
          </a:prstGeom>
          <a:solidFill>
            <a:schemeClr val="bg1"/>
          </a:solidFill>
          <a:ln w="25400">
            <a:solidFill>
              <a:srgbClr val="FF0000"/>
            </a:solidFill>
          </a:ln>
        </p:spPr>
        <p:txBody>
          <a:bodyPr wrap="square" lIns="0" tIns="0" rIns="0" bIns="0" rtlCol="0" anchor="ctr">
            <a:noAutofit/>
          </a:bodyPr>
          <a:lstStyle/>
          <a:p>
            <a:pPr algn="ctr"/>
            <a:r>
              <a:rPr lang="ja-JP" altLang="en-US" sz="1400" b="1" dirty="0">
                <a:solidFill>
                  <a:srgbClr val="FF0000"/>
                </a:solidFill>
                <a:latin typeface="Meiryo UI" panose="020B0604030504040204" pitchFamily="50" charset="-128"/>
                <a:ea typeface="Meiryo UI" panose="020B0604030504040204" pitchFamily="50" charset="-128"/>
              </a:rPr>
              <a:t>分割</a:t>
            </a:r>
          </a:p>
        </p:txBody>
      </p:sp>
      <p:sp>
        <p:nvSpPr>
          <p:cNvPr id="10" name="正方形/長方形 9"/>
          <p:cNvSpPr/>
          <p:nvPr/>
        </p:nvSpPr>
        <p:spPr>
          <a:xfrm>
            <a:off x="128464" y="764704"/>
            <a:ext cx="9649072" cy="160495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525" indent="-263525">
              <a:spcAft>
                <a:spcPts val="600"/>
              </a:spcAft>
            </a:pPr>
            <a:r>
              <a:rPr lang="ja-JP" altLang="en-US" sz="1600" dirty="0">
                <a:solidFill>
                  <a:srgbClr val="000000"/>
                </a:solidFill>
                <a:latin typeface="Meiryo UI" panose="020B0604030504040204" pitchFamily="50" charset="-128"/>
                <a:ea typeface="Meiryo UI" panose="020B0604030504040204" pitchFamily="50" charset="-128"/>
              </a:rPr>
              <a:t>〇 敷地を共有する９棟（</a:t>
            </a:r>
            <a:r>
              <a:rPr lang="en-US" altLang="ja-JP" sz="1600" dirty="0">
                <a:solidFill>
                  <a:srgbClr val="000000"/>
                </a:solidFill>
                <a:latin typeface="Meiryo UI" panose="020B0604030504040204" pitchFamily="50" charset="-128"/>
                <a:ea typeface="Meiryo UI" panose="020B0604030504040204" pitchFamily="50" charset="-128"/>
              </a:rPr>
              <a:t>270</a:t>
            </a:r>
            <a:r>
              <a:rPr lang="ja-JP" altLang="en-US" sz="1600" dirty="0">
                <a:solidFill>
                  <a:srgbClr val="000000"/>
                </a:solidFill>
                <a:latin typeface="Meiryo UI" panose="020B0604030504040204" pitchFamily="50" charset="-128"/>
                <a:ea typeface="Meiryo UI" panose="020B0604030504040204" pitchFamily="50" charset="-128"/>
              </a:rPr>
              <a:t>戸）の住宅団地において、Ａ街区は耐震改修を実施済みですぐに建て替える意向はないが、Ｂ街区は全棟が耐震性不足で、耐震改修ではなく建替えの意向となっている。</a:t>
            </a:r>
            <a:endParaRPr lang="en-US" altLang="ja-JP" sz="1600" dirty="0">
              <a:solidFill>
                <a:srgbClr val="000000"/>
              </a:solidFill>
              <a:latin typeface="Meiryo UI" panose="020B0604030504040204" pitchFamily="50" charset="-128"/>
              <a:ea typeface="Meiryo UI" panose="020B0604030504040204" pitchFamily="50" charset="-128"/>
            </a:endParaRPr>
          </a:p>
          <a:p>
            <a:pPr marL="263525" indent="-263525">
              <a:spcAft>
                <a:spcPts val="600"/>
              </a:spcAft>
            </a:pPr>
            <a:r>
              <a:rPr lang="ja-JP" altLang="en-US" sz="1600" dirty="0">
                <a:solidFill>
                  <a:srgbClr val="000000"/>
                </a:solidFill>
                <a:latin typeface="Meiryo UI" panose="020B0604030504040204" pitchFamily="50" charset="-128"/>
                <a:ea typeface="Meiryo UI" panose="020B0604030504040204" pitchFamily="50" charset="-128"/>
              </a:rPr>
              <a:t>〇 団地全体の一括建替えは各棟要件の合意形成が難しく、Ｂ街区のみの一部建替えでは、低層の住棟群を集約・高層化して建て替える中で、余剰の敷地を保留敷地として売却することができず、事業性を確保することが難しい。</a:t>
            </a:r>
            <a:endParaRPr lang="en-US" altLang="ja-JP" sz="1600" dirty="0">
              <a:solidFill>
                <a:srgbClr val="000000"/>
              </a:solidFill>
              <a:latin typeface="Meiryo UI" panose="020B0604030504040204" pitchFamily="50" charset="-128"/>
              <a:ea typeface="Meiryo UI" panose="020B0604030504040204" pitchFamily="50" charset="-128"/>
            </a:endParaRPr>
          </a:p>
          <a:p>
            <a:pPr marL="263525" indent="-263525">
              <a:spcAft>
                <a:spcPts val="600"/>
              </a:spcAft>
            </a:pPr>
            <a:r>
              <a:rPr lang="ja-JP" altLang="en-US" sz="1600" dirty="0">
                <a:solidFill>
                  <a:srgbClr val="000000"/>
                </a:solidFill>
                <a:latin typeface="Meiryo UI" panose="020B0604030504040204" pitchFamily="50" charset="-128"/>
                <a:ea typeface="Meiryo UI" panose="020B0604030504040204" pitchFamily="50" charset="-128"/>
              </a:rPr>
              <a:t>〇 このため、Ａ・Ｂ街区間で敷地分割を行うことにより、各街区のニーズに即した団地再生を図ることが期待される。</a:t>
            </a:r>
          </a:p>
        </p:txBody>
      </p:sp>
      <p:sp>
        <p:nvSpPr>
          <p:cNvPr id="69" name="テキスト ボックス 68"/>
          <p:cNvSpPr txBox="1"/>
          <p:nvPr/>
        </p:nvSpPr>
        <p:spPr>
          <a:xfrm>
            <a:off x="8147362" y="3429018"/>
            <a:ext cx="482936" cy="236682"/>
          </a:xfrm>
          <a:prstGeom prst="rect">
            <a:avLst/>
          </a:prstGeom>
          <a:solidFill>
            <a:schemeClr val="bg1"/>
          </a:solidFill>
          <a:ln w="12700">
            <a:solidFill>
              <a:srgbClr val="0000FF"/>
            </a:solidFill>
          </a:ln>
        </p:spPr>
        <p:txBody>
          <a:bodyPr wrap="square" lIns="0" tIns="0" rIns="0" bIns="0" rtlCol="0" anchor="ctr">
            <a:noAutofit/>
          </a:bodyPr>
          <a:lstStyle/>
          <a:p>
            <a:pPr algn="ctr"/>
            <a:r>
              <a:rPr lang="en-US" altLang="ja-JP" sz="1200" b="1" dirty="0">
                <a:solidFill>
                  <a:srgbClr val="0000FF"/>
                </a:solidFill>
                <a:latin typeface="Meiryo UI" panose="020B0604030504040204" pitchFamily="50" charset="-128"/>
                <a:ea typeface="Meiryo UI" panose="020B0604030504040204" pitchFamily="50" charset="-128"/>
              </a:rPr>
              <a:t>A</a:t>
            </a:r>
            <a:r>
              <a:rPr lang="ja-JP" altLang="en-US" sz="1200" b="1" dirty="0">
                <a:solidFill>
                  <a:srgbClr val="0000FF"/>
                </a:solidFill>
                <a:latin typeface="Meiryo UI" panose="020B0604030504040204" pitchFamily="50" charset="-128"/>
                <a:ea typeface="Meiryo UI" panose="020B0604030504040204" pitchFamily="50" charset="-128"/>
              </a:rPr>
              <a:t>街区</a:t>
            </a:r>
          </a:p>
        </p:txBody>
      </p:sp>
      <p:sp>
        <p:nvSpPr>
          <p:cNvPr id="71" name="テキスト ボックス 70"/>
          <p:cNvSpPr txBox="1"/>
          <p:nvPr/>
        </p:nvSpPr>
        <p:spPr>
          <a:xfrm>
            <a:off x="7084522" y="4240836"/>
            <a:ext cx="482936" cy="236682"/>
          </a:xfrm>
          <a:prstGeom prst="rect">
            <a:avLst/>
          </a:prstGeom>
          <a:solidFill>
            <a:schemeClr val="bg1"/>
          </a:solidFill>
          <a:ln w="12700">
            <a:solidFill>
              <a:srgbClr val="00B050"/>
            </a:solidFill>
          </a:ln>
        </p:spPr>
        <p:txBody>
          <a:bodyPr wrap="square" lIns="0" tIns="0" rIns="0" bIns="0" rtlCol="0" anchor="ctr">
            <a:noAutofit/>
          </a:bodyPr>
          <a:lstStyle/>
          <a:p>
            <a:pPr algn="ctr"/>
            <a:r>
              <a:rPr lang="en-US" altLang="ja-JP" sz="1200" b="1" dirty="0">
                <a:solidFill>
                  <a:srgbClr val="00B050"/>
                </a:solidFill>
                <a:latin typeface="Meiryo UI" panose="020B0604030504040204" pitchFamily="50" charset="-128"/>
                <a:ea typeface="Meiryo UI" panose="020B0604030504040204" pitchFamily="50" charset="-128"/>
              </a:rPr>
              <a:t>B</a:t>
            </a:r>
            <a:r>
              <a:rPr lang="ja-JP" altLang="en-US" sz="1200" b="1" dirty="0">
                <a:solidFill>
                  <a:srgbClr val="00B050"/>
                </a:solidFill>
                <a:latin typeface="Meiryo UI" panose="020B0604030504040204" pitchFamily="50" charset="-128"/>
                <a:ea typeface="Meiryo UI" panose="020B0604030504040204" pitchFamily="50" charset="-128"/>
              </a:rPr>
              <a:t>街区</a:t>
            </a:r>
          </a:p>
        </p:txBody>
      </p:sp>
      <p:sp>
        <p:nvSpPr>
          <p:cNvPr id="73" name="フリーフォーム 72"/>
          <p:cNvSpPr/>
          <p:nvPr/>
        </p:nvSpPr>
        <p:spPr>
          <a:xfrm flipH="1">
            <a:off x="7985579" y="4343120"/>
            <a:ext cx="232410" cy="327660"/>
          </a:xfrm>
          <a:custGeom>
            <a:avLst/>
            <a:gdLst>
              <a:gd name="connsiteX0" fmla="*/ 0 w 304800"/>
              <a:gd name="connsiteY0" fmla="*/ 0 h 533400"/>
              <a:gd name="connsiteX1" fmla="*/ 238125 w 304800"/>
              <a:gd name="connsiteY1" fmla="*/ 38100 h 533400"/>
              <a:gd name="connsiteX2" fmla="*/ 304800 w 304800"/>
              <a:gd name="connsiteY2" fmla="*/ 514350 h 533400"/>
              <a:gd name="connsiteX3" fmla="*/ 123825 w 304800"/>
              <a:gd name="connsiteY3" fmla="*/ 533400 h 533400"/>
              <a:gd name="connsiteX4" fmla="*/ 0 w 304800"/>
              <a:gd name="connsiteY4" fmla="*/ 0 h 533400"/>
              <a:gd name="connsiteX0" fmla="*/ 0 w 304800"/>
              <a:gd name="connsiteY0" fmla="*/ 0 h 533400"/>
              <a:gd name="connsiteX1" fmla="*/ 291465 w 304800"/>
              <a:gd name="connsiteY1" fmla="*/ 205740 h 533400"/>
              <a:gd name="connsiteX2" fmla="*/ 304800 w 304800"/>
              <a:gd name="connsiteY2" fmla="*/ 514350 h 533400"/>
              <a:gd name="connsiteX3" fmla="*/ 123825 w 304800"/>
              <a:gd name="connsiteY3" fmla="*/ 533400 h 533400"/>
              <a:gd name="connsiteX4" fmla="*/ 0 w 304800"/>
              <a:gd name="connsiteY4" fmla="*/ 0 h 533400"/>
              <a:gd name="connsiteX0" fmla="*/ 0 w 232410"/>
              <a:gd name="connsiteY0" fmla="*/ 0 h 327660"/>
              <a:gd name="connsiteX1" fmla="*/ 219075 w 232410"/>
              <a:gd name="connsiteY1" fmla="*/ 0 h 327660"/>
              <a:gd name="connsiteX2" fmla="*/ 232410 w 232410"/>
              <a:gd name="connsiteY2" fmla="*/ 308610 h 327660"/>
              <a:gd name="connsiteX3" fmla="*/ 51435 w 232410"/>
              <a:gd name="connsiteY3" fmla="*/ 327660 h 327660"/>
              <a:gd name="connsiteX4" fmla="*/ 0 w 232410"/>
              <a:gd name="connsiteY4" fmla="*/ 0 h 327660"/>
              <a:gd name="connsiteX0" fmla="*/ 20955 w 253365"/>
              <a:gd name="connsiteY0" fmla="*/ 0 h 327660"/>
              <a:gd name="connsiteX1" fmla="*/ 240030 w 253365"/>
              <a:gd name="connsiteY1" fmla="*/ 0 h 327660"/>
              <a:gd name="connsiteX2" fmla="*/ 253365 w 253365"/>
              <a:gd name="connsiteY2" fmla="*/ 308610 h 327660"/>
              <a:gd name="connsiteX3" fmla="*/ 0 w 253365"/>
              <a:gd name="connsiteY3" fmla="*/ 327660 h 327660"/>
              <a:gd name="connsiteX4" fmla="*/ 20955 w 253365"/>
              <a:gd name="connsiteY4" fmla="*/ 0 h 327660"/>
              <a:gd name="connsiteX0" fmla="*/ 0 w 232410"/>
              <a:gd name="connsiteY0" fmla="*/ 0 h 327660"/>
              <a:gd name="connsiteX1" fmla="*/ 219075 w 232410"/>
              <a:gd name="connsiteY1" fmla="*/ 0 h 327660"/>
              <a:gd name="connsiteX2" fmla="*/ 232410 w 232410"/>
              <a:gd name="connsiteY2" fmla="*/ 308610 h 327660"/>
              <a:gd name="connsiteX3" fmla="*/ 5715 w 232410"/>
              <a:gd name="connsiteY3" fmla="*/ 327660 h 327660"/>
              <a:gd name="connsiteX4" fmla="*/ 0 w 232410"/>
              <a:gd name="connsiteY4" fmla="*/ 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 h="327660">
                <a:moveTo>
                  <a:pt x="0" y="0"/>
                </a:moveTo>
                <a:lnTo>
                  <a:pt x="219075" y="0"/>
                </a:lnTo>
                <a:lnTo>
                  <a:pt x="232410" y="308610"/>
                </a:lnTo>
                <a:lnTo>
                  <a:pt x="5715" y="32766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FFFFFF"/>
              </a:solidFill>
              <a:latin typeface="Meiryo UI" panose="020B0604030504040204" pitchFamily="50" charset="-128"/>
              <a:ea typeface="Meiryo UI" panose="020B0604030504040204" pitchFamily="50" charset="-128"/>
            </a:endParaRPr>
          </a:p>
        </p:txBody>
      </p:sp>
      <p:sp>
        <p:nvSpPr>
          <p:cNvPr id="74" name="正方形/長方形 73"/>
          <p:cNvSpPr/>
          <p:nvPr/>
        </p:nvSpPr>
        <p:spPr>
          <a:xfrm flipH="1">
            <a:off x="6772030" y="4527681"/>
            <a:ext cx="269239" cy="28619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FFFFFF"/>
              </a:solidFill>
              <a:latin typeface="Meiryo UI" panose="020B0604030504040204" pitchFamily="50" charset="-128"/>
              <a:ea typeface="Meiryo UI" panose="020B0604030504040204" pitchFamily="50" charset="-128"/>
            </a:endParaRPr>
          </a:p>
        </p:txBody>
      </p:sp>
      <p:cxnSp>
        <p:nvCxnSpPr>
          <p:cNvPr id="4102" name="直線コネクタ 4101"/>
          <p:cNvCxnSpPr/>
          <p:nvPr/>
        </p:nvCxnSpPr>
        <p:spPr>
          <a:xfrm>
            <a:off x="6702693" y="4813878"/>
            <a:ext cx="654015" cy="22917"/>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6818488" y="4955365"/>
            <a:ext cx="422423" cy="385639"/>
          </a:xfrm>
          <a:prstGeom prst="rect">
            <a:avLst/>
          </a:prstGeom>
          <a:solidFill>
            <a:schemeClr val="bg1"/>
          </a:solidFill>
          <a:ln w="12700">
            <a:solidFill>
              <a:srgbClr val="FF0000"/>
            </a:solidFill>
          </a:ln>
        </p:spPr>
        <p:txBody>
          <a:bodyPr wrap="square" lIns="0" tIns="0" rIns="0" bIns="0" rtlCol="0" anchor="ctr">
            <a:noAutofit/>
          </a:bodyPr>
          <a:lstStyle/>
          <a:p>
            <a:pPr algn="ctr"/>
            <a:r>
              <a:rPr lang="ja-JP" altLang="en-US" sz="1000" b="1" dirty="0">
                <a:solidFill>
                  <a:srgbClr val="FF0000"/>
                </a:solidFill>
                <a:latin typeface="Meiryo UI" panose="020B0604030504040204" pitchFamily="50" charset="-128"/>
                <a:ea typeface="Meiryo UI" panose="020B0604030504040204" pitchFamily="50" charset="-128"/>
              </a:rPr>
              <a:t>保留</a:t>
            </a:r>
            <a:endParaRPr lang="en-US" altLang="ja-JP" sz="1000" b="1" dirty="0">
              <a:solidFill>
                <a:srgbClr val="FF0000"/>
              </a:solidFill>
              <a:latin typeface="Meiryo UI" panose="020B0604030504040204" pitchFamily="50" charset="-128"/>
              <a:ea typeface="Meiryo UI" panose="020B0604030504040204" pitchFamily="50" charset="-128"/>
            </a:endParaRPr>
          </a:p>
          <a:p>
            <a:pPr algn="ctr"/>
            <a:r>
              <a:rPr lang="ja-JP" altLang="en-US" sz="1000" b="1" dirty="0">
                <a:solidFill>
                  <a:srgbClr val="FF0000"/>
                </a:solidFill>
                <a:latin typeface="Meiryo UI" panose="020B0604030504040204" pitchFamily="50" charset="-128"/>
                <a:ea typeface="Meiryo UI" panose="020B0604030504040204" pitchFamily="50" charset="-128"/>
              </a:rPr>
              <a:t>敷地</a:t>
            </a:r>
          </a:p>
        </p:txBody>
      </p:sp>
      <p:cxnSp>
        <p:nvCxnSpPr>
          <p:cNvPr id="38" name="直線矢印コネクタ 37"/>
          <p:cNvCxnSpPr>
            <a:stCxn id="24" idx="2"/>
          </p:cNvCxnSpPr>
          <p:nvPr/>
        </p:nvCxnSpPr>
        <p:spPr>
          <a:xfrm>
            <a:off x="6785948" y="3143617"/>
            <a:ext cx="310893" cy="81797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V="1">
            <a:off x="6818488" y="5359491"/>
            <a:ext cx="177437" cy="60040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6373829" y="5929042"/>
            <a:ext cx="1704652" cy="49505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000000"/>
                </a:solidFill>
                <a:latin typeface="Meiryo UI" panose="020B0604030504040204" pitchFamily="50" charset="-128"/>
                <a:ea typeface="Meiryo UI" panose="020B0604030504040204" pitchFamily="50" charset="-128"/>
              </a:rPr>
              <a:t>余剰の敷地を戸建住宅用地として売却</a:t>
            </a:r>
          </a:p>
        </p:txBody>
      </p:sp>
      <p:sp>
        <p:nvSpPr>
          <p:cNvPr id="78" name="テキスト ボックス 77"/>
          <p:cNvSpPr txBox="1"/>
          <p:nvPr/>
        </p:nvSpPr>
        <p:spPr>
          <a:xfrm>
            <a:off x="8756986" y="4261696"/>
            <a:ext cx="389195" cy="183001"/>
          </a:xfrm>
          <a:prstGeom prst="rect">
            <a:avLst/>
          </a:prstGeom>
          <a:solidFill>
            <a:schemeClr val="bg1"/>
          </a:solidFill>
          <a:ln w="25400">
            <a:noFill/>
          </a:ln>
        </p:spPr>
        <p:txBody>
          <a:bodyPr wrap="square" lIns="0" tIns="0" rIns="0" bIns="0" rtlCol="0" anchor="ctr">
            <a:noAutofit/>
          </a:bodyPr>
          <a:lstStyle/>
          <a:p>
            <a:pPr algn="ctr"/>
            <a:r>
              <a:rPr lang="ja-JP" altLang="en-US" sz="1000" b="1" dirty="0">
                <a:solidFill>
                  <a:srgbClr val="FF0000"/>
                </a:solidFill>
                <a:latin typeface="Meiryo UI" panose="020B0604030504040204" pitchFamily="50" charset="-128"/>
                <a:ea typeface="Meiryo UI" panose="020B0604030504040204" pitchFamily="50" charset="-128"/>
              </a:rPr>
              <a:t>存置</a:t>
            </a:r>
            <a:endParaRPr lang="ja-JP" altLang="en-US" sz="900" b="1" dirty="0">
              <a:solidFill>
                <a:srgbClr val="FF0000"/>
              </a:solidFill>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7502858" y="5096407"/>
            <a:ext cx="325313" cy="162887"/>
          </a:xfrm>
          <a:prstGeom prst="rect">
            <a:avLst/>
          </a:prstGeom>
          <a:solidFill>
            <a:schemeClr val="bg1"/>
          </a:solidFill>
          <a:ln w="25400">
            <a:noFill/>
          </a:ln>
        </p:spPr>
        <p:txBody>
          <a:bodyPr wrap="square" lIns="0" tIns="0" rIns="0" bIns="0" rtlCol="0" anchor="ctr">
            <a:noAutofit/>
          </a:bodyPr>
          <a:lstStyle/>
          <a:p>
            <a:pPr algn="ctr"/>
            <a:r>
              <a:rPr lang="ja-JP" altLang="en-US" sz="1000" b="1" dirty="0">
                <a:solidFill>
                  <a:srgbClr val="FF0000"/>
                </a:solidFill>
                <a:latin typeface="Meiryo UI" panose="020B0604030504040204" pitchFamily="50" charset="-128"/>
                <a:ea typeface="Meiryo UI" panose="020B0604030504040204" pitchFamily="50" charset="-128"/>
              </a:rPr>
              <a:t>存置</a:t>
            </a:r>
            <a:endParaRPr lang="ja-JP" altLang="en-US" sz="900" b="1" dirty="0">
              <a:solidFill>
                <a:srgbClr val="FF0000"/>
              </a:solidFill>
              <a:latin typeface="Meiryo UI" panose="020B0604030504040204" pitchFamily="50" charset="-128"/>
              <a:ea typeface="Meiryo UI" panose="020B0604030504040204" pitchFamily="50" charset="-128"/>
            </a:endParaRPr>
          </a:p>
        </p:txBody>
      </p:sp>
      <p:cxnSp>
        <p:nvCxnSpPr>
          <p:cNvPr id="79" name="直線矢印コネクタ 78"/>
          <p:cNvCxnSpPr/>
          <p:nvPr/>
        </p:nvCxnSpPr>
        <p:spPr>
          <a:xfrm flipH="1">
            <a:off x="8139949" y="4415521"/>
            <a:ext cx="664648" cy="11773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flipV="1">
            <a:off x="6922467" y="4762876"/>
            <a:ext cx="610718" cy="3467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483107" y="3429018"/>
            <a:ext cx="482936" cy="236682"/>
          </a:xfrm>
          <a:prstGeom prst="rect">
            <a:avLst/>
          </a:prstGeom>
          <a:solidFill>
            <a:schemeClr val="bg1"/>
          </a:solidFill>
          <a:ln w="12700">
            <a:solidFill>
              <a:srgbClr val="0000FF"/>
            </a:solidFill>
          </a:ln>
        </p:spPr>
        <p:txBody>
          <a:bodyPr wrap="square" lIns="0" tIns="0" rIns="0" bIns="0" rtlCol="0" anchor="ctr">
            <a:noAutofit/>
          </a:bodyPr>
          <a:lstStyle/>
          <a:p>
            <a:pPr algn="ctr"/>
            <a:r>
              <a:rPr lang="en-US" altLang="ja-JP" sz="1200" b="1" dirty="0">
                <a:solidFill>
                  <a:srgbClr val="0000FF"/>
                </a:solidFill>
                <a:latin typeface="Meiryo UI" panose="020B0604030504040204" pitchFamily="50" charset="-128"/>
                <a:ea typeface="Meiryo UI" panose="020B0604030504040204" pitchFamily="50" charset="-128"/>
              </a:rPr>
              <a:t>A</a:t>
            </a:r>
            <a:r>
              <a:rPr lang="ja-JP" altLang="en-US" sz="1200" b="1" dirty="0">
                <a:solidFill>
                  <a:srgbClr val="0000FF"/>
                </a:solidFill>
                <a:latin typeface="Meiryo UI" panose="020B0604030504040204" pitchFamily="50" charset="-128"/>
                <a:ea typeface="Meiryo UI" panose="020B0604030504040204" pitchFamily="50" charset="-128"/>
              </a:rPr>
              <a:t>街区</a:t>
            </a:r>
          </a:p>
        </p:txBody>
      </p:sp>
      <p:sp>
        <p:nvSpPr>
          <p:cNvPr id="30" name="テキスト ボックス 29"/>
          <p:cNvSpPr txBox="1"/>
          <p:nvPr/>
        </p:nvSpPr>
        <p:spPr>
          <a:xfrm>
            <a:off x="1420267" y="4240836"/>
            <a:ext cx="482936" cy="236682"/>
          </a:xfrm>
          <a:prstGeom prst="rect">
            <a:avLst/>
          </a:prstGeom>
          <a:solidFill>
            <a:schemeClr val="bg1"/>
          </a:solidFill>
          <a:ln w="12700">
            <a:solidFill>
              <a:srgbClr val="00B050"/>
            </a:solidFill>
          </a:ln>
        </p:spPr>
        <p:txBody>
          <a:bodyPr wrap="square" lIns="0" tIns="0" rIns="0" bIns="0" rtlCol="0" anchor="ctr">
            <a:noAutofit/>
          </a:bodyPr>
          <a:lstStyle/>
          <a:p>
            <a:pPr algn="ctr"/>
            <a:r>
              <a:rPr lang="en-US" altLang="ja-JP" sz="1200" b="1" dirty="0">
                <a:solidFill>
                  <a:srgbClr val="00B050"/>
                </a:solidFill>
                <a:latin typeface="Meiryo UI" panose="020B0604030504040204" pitchFamily="50" charset="-128"/>
                <a:ea typeface="Meiryo UI" panose="020B0604030504040204" pitchFamily="50" charset="-128"/>
              </a:rPr>
              <a:t>B</a:t>
            </a:r>
            <a:r>
              <a:rPr lang="ja-JP" altLang="en-US" sz="1200" b="1" dirty="0">
                <a:solidFill>
                  <a:srgbClr val="00B050"/>
                </a:solidFill>
                <a:latin typeface="Meiryo UI" panose="020B0604030504040204" pitchFamily="50" charset="-128"/>
                <a:ea typeface="Meiryo UI" panose="020B0604030504040204" pitchFamily="50" charset="-128"/>
              </a:rPr>
              <a:t>街区</a:t>
            </a:r>
          </a:p>
        </p:txBody>
      </p:sp>
      <p:sp>
        <p:nvSpPr>
          <p:cNvPr id="17" name="フリーフォーム 16"/>
          <p:cNvSpPr/>
          <p:nvPr/>
        </p:nvSpPr>
        <p:spPr>
          <a:xfrm flipH="1">
            <a:off x="2321324" y="4343120"/>
            <a:ext cx="232410" cy="327660"/>
          </a:xfrm>
          <a:custGeom>
            <a:avLst/>
            <a:gdLst>
              <a:gd name="connsiteX0" fmla="*/ 0 w 304800"/>
              <a:gd name="connsiteY0" fmla="*/ 0 h 533400"/>
              <a:gd name="connsiteX1" fmla="*/ 238125 w 304800"/>
              <a:gd name="connsiteY1" fmla="*/ 38100 h 533400"/>
              <a:gd name="connsiteX2" fmla="*/ 304800 w 304800"/>
              <a:gd name="connsiteY2" fmla="*/ 514350 h 533400"/>
              <a:gd name="connsiteX3" fmla="*/ 123825 w 304800"/>
              <a:gd name="connsiteY3" fmla="*/ 533400 h 533400"/>
              <a:gd name="connsiteX4" fmla="*/ 0 w 304800"/>
              <a:gd name="connsiteY4" fmla="*/ 0 h 533400"/>
              <a:gd name="connsiteX0" fmla="*/ 0 w 304800"/>
              <a:gd name="connsiteY0" fmla="*/ 0 h 533400"/>
              <a:gd name="connsiteX1" fmla="*/ 291465 w 304800"/>
              <a:gd name="connsiteY1" fmla="*/ 205740 h 533400"/>
              <a:gd name="connsiteX2" fmla="*/ 304800 w 304800"/>
              <a:gd name="connsiteY2" fmla="*/ 514350 h 533400"/>
              <a:gd name="connsiteX3" fmla="*/ 123825 w 304800"/>
              <a:gd name="connsiteY3" fmla="*/ 533400 h 533400"/>
              <a:gd name="connsiteX4" fmla="*/ 0 w 304800"/>
              <a:gd name="connsiteY4" fmla="*/ 0 h 533400"/>
              <a:gd name="connsiteX0" fmla="*/ 0 w 232410"/>
              <a:gd name="connsiteY0" fmla="*/ 0 h 327660"/>
              <a:gd name="connsiteX1" fmla="*/ 219075 w 232410"/>
              <a:gd name="connsiteY1" fmla="*/ 0 h 327660"/>
              <a:gd name="connsiteX2" fmla="*/ 232410 w 232410"/>
              <a:gd name="connsiteY2" fmla="*/ 308610 h 327660"/>
              <a:gd name="connsiteX3" fmla="*/ 51435 w 232410"/>
              <a:gd name="connsiteY3" fmla="*/ 327660 h 327660"/>
              <a:gd name="connsiteX4" fmla="*/ 0 w 232410"/>
              <a:gd name="connsiteY4" fmla="*/ 0 h 327660"/>
              <a:gd name="connsiteX0" fmla="*/ 20955 w 253365"/>
              <a:gd name="connsiteY0" fmla="*/ 0 h 327660"/>
              <a:gd name="connsiteX1" fmla="*/ 240030 w 253365"/>
              <a:gd name="connsiteY1" fmla="*/ 0 h 327660"/>
              <a:gd name="connsiteX2" fmla="*/ 253365 w 253365"/>
              <a:gd name="connsiteY2" fmla="*/ 308610 h 327660"/>
              <a:gd name="connsiteX3" fmla="*/ 0 w 253365"/>
              <a:gd name="connsiteY3" fmla="*/ 327660 h 327660"/>
              <a:gd name="connsiteX4" fmla="*/ 20955 w 253365"/>
              <a:gd name="connsiteY4" fmla="*/ 0 h 327660"/>
              <a:gd name="connsiteX0" fmla="*/ 0 w 232410"/>
              <a:gd name="connsiteY0" fmla="*/ 0 h 327660"/>
              <a:gd name="connsiteX1" fmla="*/ 219075 w 232410"/>
              <a:gd name="connsiteY1" fmla="*/ 0 h 327660"/>
              <a:gd name="connsiteX2" fmla="*/ 232410 w 232410"/>
              <a:gd name="connsiteY2" fmla="*/ 308610 h 327660"/>
              <a:gd name="connsiteX3" fmla="*/ 5715 w 232410"/>
              <a:gd name="connsiteY3" fmla="*/ 327660 h 327660"/>
              <a:gd name="connsiteX4" fmla="*/ 0 w 232410"/>
              <a:gd name="connsiteY4" fmla="*/ 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 h="327660">
                <a:moveTo>
                  <a:pt x="0" y="0"/>
                </a:moveTo>
                <a:lnTo>
                  <a:pt x="219075" y="0"/>
                </a:lnTo>
                <a:lnTo>
                  <a:pt x="232410" y="308610"/>
                </a:lnTo>
                <a:lnTo>
                  <a:pt x="5715" y="32766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FFFFFF"/>
              </a:solidFill>
              <a:latin typeface="Meiryo UI" panose="020B0604030504040204" pitchFamily="50" charset="-128"/>
              <a:ea typeface="Meiryo UI" panose="020B0604030504040204" pitchFamily="50" charset="-128"/>
            </a:endParaRPr>
          </a:p>
        </p:txBody>
      </p:sp>
      <p:sp>
        <p:nvSpPr>
          <p:cNvPr id="18" name="正方形/長方形 17"/>
          <p:cNvSpPr/>
          <p:nvPr/>
        </p:nvSpPr>
        <p:spPr>
          <a:xfrm flipH="1">
            <a:off x="1107775" y="4527681"/>
            <a:ext cx="269239" cy="28619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srgbClr val="FFFFFF"/>
              </a:solidFill>
              <a:latin typeface="Meiryo UI" panose="020B0604030504040204" pitchFamily="50" charset="-128"/>
              <a:ea typeface="Meiryo UI" panose="020B0604030504040204" pitchFamily="50" charset="-128"/>
            </a:endParaRPr>
          </a:p>
        </p:txBody>
      </p:sp>
      <p:sp>
        <p:nvSpPr>
          <p:cNvPr id="65" name="正方形/長方形 64"/>
          <p:cNvSpPr/>
          <p:nvPr/>
        </p:nvSpPr>
        <p:spPr>
          <a:xfrm>
            <a:off x="3769284" y="6541470"/>
            <a:ext cx="212458" cy="15947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solidFill>
                <a:srgbClr val="FFFFFF"/>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3932422" y="6481187"/>
            <a:ext cx="787619" cy="2842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0000"/>
                </a:solidFill>
                <a:latin typeface="Meiryo UI" panose="020B0604030504040204" pitchFamily="50" charset="-128"/>
                <a:ea typeface="Meiryo UI" panose="020B0604030504040204" pitchFamily="50" charset="-128"/>
              </a:rPr>
              <a:t>：駐車場</a:t>
            </a:r>
          </a:p>
        </p:txBody>
      </p:sp>
      <p:cxnSp>
        <p:nvCxnSpPr>
          <p:cNvPr id="15" name="直線矢印コネクタ 14"/>
          <p:cNvCxnSpPr>
            <a:stCxn id="3" idx="0"/>
          </p:cNvCxnSpPr>
          <p:nvPr/>
        </p:nvCxnSpPr>
        <p:spPr>
          <a:xfrm flipH="1" flipV="1">
            <a:off x="2651346" y="4203123"/>
            <a:ext cx="422210" cy="7386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003291" y="4941757"/>
            <a:ext cx="2140530" cy="7118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rgbClr val="000000"/>
                </a:solidFill>
                <a:latin typeface="Meiryo UI" panose="020B0604030504040204" pitchFamily="50" charset="-128"/>
                <a:ea typeface="Meiryo UI" panose="020B0604030504040204" pitchFamily="50" charset="-128"/>
              </a:rPr>
              <a:t>A</a:t>
            </a:r>
            <a:r>
              <a:rPr lang="ja-JP" altLang="en-US" sz="1200" dirty="0">
                <a:solidFill>
                  <a:srgbClr val="000000"/>
                </a:solidFill>
                <a:latin typeface="Meiryo UI" panose="020B0604030504040204" pitchFamily="50" charset="-128"/>
                <a:ea typeface="Meiryo UI" panose="020B0604030504040204" pitchFamily="50" charset="-128"/>
              </a:rPr>
              <a:t>街区（４棟</a:t>
            </a:r>
            <a:r>
              <a:rPr lang="en-US" altLang="ja-JP" sz="1200" dirty="0">
                <a:solidFill>
                  <a:srgbClr val="000000"/>
                </a:solidFill>
                <a:latin typeface="Meiryo UI" panose="020B0604030504040204" pitchFamily="50" charset="-128"/>
                <a:ea typeface="Meiryo UI" panose="020B0604030504040204" pitchFamily="50" charset="-128"/>
              </a:rPr>
              <a:t>120</a:t>
            </a:r>
            <a:r>
              <a:rPr lang="ja-JP" altLang="en-US" sz="1200" dirty="0">
                <a:solidFill>
                  <a:srgbClr val="000000"/>
                </a:solidFill>
                <a:latin typeface="Meiryo UI" panose="020B0604030504040204" pitchFamily="50" charset="-128"/>
                <a:ea typeface="Meiryo UI" panose="020B0604030504040204" pitchFamily="50" charset="-128"/>
              </a:rPr>
              <a:t>戸）</a:t>
            </a:r>
            <a:endParaRPr lang="en-US" altLang="ja-JP" sz="1200" dirty="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耐震改修を実施済で、すぐに建て替える意向はない</a:t>
            </a:r>
          </a:p>
        </p:txBody>
      </p:sp>
      <p:cxnSp>
        <p:nvCxnSpPr>
          <p:cNvPr id="12" name="直線矢印コネクタ 11"/>
          <p:cNvCxnSpPr/>
          <p:nvPr/>
        </p:nvCxnSpPr>
        <p:spPr>
          <a:xfrm flipV="1">
            <a:off x="1277406" y="5148184"/>
            <a:ext cx="99608" cy="83351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493489" y="5929042"/>
            <a:ext cx="2106233" cy="7280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rgbClr val="000000"/>
                </a:solidFill>
                <a:latin typeface="Meiryo UI" panose="020B0604030504040204" pitchFamily="50" charset="-128"/>
                <a:ea typeface="Meiryo UI" panose="020B0604030504040204" pitchFamily="50" charset="-128"/>
              </a:rPr>
              <a:t>B</a:t>
            </a:r>
            <a:r>
              <a:rPr lang="ja-JP" altLang="en-US" sz="1200" dirty="0">
                <a:solidFill>
                  <a:srgbClr val="000000"/>
                </a:solidFill>
                <a:latin typeface="Meiryo UI" panose="020B0604030504040204" pitchFamily="50" charset="-128"/>
                <a:ea typeface="Meiryo UI" panose="020B0604030504040204" pitchFamily="50" charset="-128"/>
              </a:rPr>
              <a:t>街区（５棟</a:t>
            </a:r>
            <a:r>
              <a:rPr lang="en-US" altLang="ja-JP" sz="1200" dirty="0">
                <a:solidFill>
                  <a:srgbClr val="000000"/>
                </a:solidFill>
                <a:latin typeface="Meiryo UI" panose="020B0604030504040204" pitchFamily="50" charset="-128"/>
                <a:ea typeface="Meiryo UI" panose="020B0604030504040204" pitchFamily="50" charset="-128"/>
              </a:rPr>
              <a:t>150</a:t>
            </a:r>
            <a:r>
              <a:rPr lang="ja-JP" altLang="en-US" sz="1200" dirty="0">
                <a:solidFill>
                  <a:srgbClr val="000000"/>
                </a:solidFill>
                <a:latin typeface="Meiryo UI" panose="020B0604030504040204" pitchFamily="50" charset="-128"/>
                <a:ea typeface="Meiryo UI" panose="020B0604030504040204" pitchFamily="50" charset="-128"/>
              </a:rPr>
              <a:t>戸）</a:t>
            </a:r>
            <a:endParaRPr lang="en-US" altLang="ja-JP" sz="1200" dirty="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全棟が耐震性不足で耐震改修ではなく建替えの意向</a:t>
            </a:r>
          </a:p>
        </p:txBody>
      </p:sp>
      <p:sp>
        <p:nvSpPr>
          <p:cNvPr id="26" name="正方形/長方形 25"/>
          <p:cNvSpPr/>
          <p:nvPr/>
        </p:nvSpPr>
        <p:spPr>
          <a:xfrm>
            <a:off x="128464" y="2555624"/>
            <a:ext cx="1850009" cy="75612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000000"/>
                </a:solidFill>
                <a:latin typeface="Meiryo UI" panose="020B0604030504040204" pitchFamily="50" charset="-128"/>
                <a:ea typeface="Meiryo UI" panose="020B0604030504040204" pitchFamily="50" charset="-128"/>
              </a:rPr>
              <a:t>指定容積率：</a:t>
            </a:r>
            <a:r>
              <a:rPr lang="en-US" altLang="ja-JP" sz="1200" dirty="0">
                <a:solidFill>
                  <a:srgbClr val="000000"/>
                </a:solidFill>
                <a:latin typeface="Meiryo UI" panose="020B0604030504040204" pitchFamily="50" charset="-128"/>
                <a:ea typeface="Meiryo UI" panose="020B0604030504040204" pitchFamily="50" charset="-128"/>
              </a:rPr>
              <a:t>200</a:t>
            </a:r>
            <a:r>
              <a:rPr lang="ja-JP" altLang="en-US" sz="1200" dirty="0">
                <a:solidFill>
                  <a:srgbClr val="000000"/>
                </a:solidFill>
                <a:latin typeface="Meiryo UI" panose="020B0604030504040204" pitchFamily="50" charset="-128"/>
                <a:ea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利用容積率：</a:t>
            </a:r>
            <a:r>
              <a:rPr lang="en-US" altLang="ja-JP" sz="1200" dirty="0">
                <a:solidFill>
                  <a:srgbClr val="000000"/>
                </a:solidFill>
                <a:latin typeface="Meiryo UI" panose="020B0604030504040204" pitchFamily="50" charset="-128"/>
                <a:ea typeface="Meiryo UI" panose="020B0604030504040204" pitchFamily="50" charset="-128"/>
              </a:rPr>
              <a:t>60</a:t>
            </a:r>
            <a:r>
              <a:rPr lang="ja-JP" altLang="en-US" sz="1200" dirty="0">
                <a:solidFill>
                  <a:srgbClr val="000000"/>
                </a:solidFill>
                <a:latin typeface="Meiryo UI" panose="020B0604030504040204" pitchFamily="50" charset="-128"/>
                <a:ea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（利用容積比率</a:t>
            </a:r>
            <a:r>
              <a:rPr lang="en-US" altLang="ja-JP" sz="1200" dirty="0">
                <a:solidFill>
                  <a:srgbClr val="000000"/>
                </a:solidFill>
                <a:latin typeface="Meiryo UI" panose="020B0604030504040204" pitchFamily="50" charset="-128"/>
                <a:ea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rPr>
              <a:t>％）</a:t>
            </a:r>
          </a:p>
        </p:txBody>
      </p:sp>
      <p:sp>
        <p:nvSpPr>
          <p:cNvPr id="24" name="正方形/長方形 23"/>
          <p:cNvSpPr/>
          <p:nvPr/>
        </p:nvSpPr>
        <p:spPr>
          <a:xfrm>
            <a:off x="5817096" y="2575148"/>
            <a:ext cx="1937703" cy="56846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000000"/>
                </a:solidFill>
                <a:latin typeface="Meiryo UI" panose="020B0604030504040204" pitchFamily="50" charset="-128"/>
                <a:ea typeface="Meiryo UI" panose="020B0604030504040204" pitchFamily="50" charset="-128"/>
              </a:rPr>
              <a:t>余剰容積を活用して住棟を北側に集約して建替え</a:t>
            </a:r>
            <a:endParaRPr lang="en-US" altLang="ja-JP" sz="1200" dirty="0">
              <a:solidFill>
                <a:srgbClr val="000000"/>
              </a:solidFill>
              <a:latin typeface="Meiryo UI" panose="020B0604030504040204" pitchFamily="50" charset="-128"/>
              <a:ea typeface="Meiryo UI" panose="020B0604030504040204" pitchFamily="50" charset="-128"/>
            </a:endParaRPr>
          </a:p>
        </p:txBody>
      </p:sp>
      <p:sp>
        <p:nvSpPr>
          <p:cNvPr id="5" name="タイトル 4"/>
          <p:cNvSpPr>
            <a:spLocks noGrp="1"/>
          </p:cNvSpPr>
          <p:nvPr>
            <p:ph type="title"/>
          </p:nvPr>
        </p:nvSpPr>
        <p:spPr/>
        <p:txBody>
          <a:bodyPr/>
          <a:lstStyle/>
          <a:p>
            <a:r>
              <a:rPr kumimoji="1" lang="ja-JP" altLang="en-US" dirty="0"/>
              <a:t>敷地分割事業の活用イメージ</a:t>
            </a:r>
          </a:p>
        </p:txBody>
      </p:sp>
      <p:sp>
        <p:nvSpPr>
          <p:cNvPr id="28" name="スライド番号プレースホルダー 27"/>
          <p:cNvSpPr>
            <a:spLocks noGrp="1"/>
          </p:cNvSpPr>
          <p:nvPr>
            <p:ph type="sldNum" sz="quarter" idx="12"/>
          </p:nvPr>
        </p:nvSpPr>
        <p:spPr/>
        <p:txBody>
          <a:bodyPr/>
          <a:lstStyle/>
          <a:p>
            <a:pPr>
              <a:defRPr/>
            </a:pPr>
            <a:fld id="{651FC12D-27C1-4F31-90C9-A93D49E44687}" type="slidenum">
              <a:rPr lang="en-US" altLang="ja-JP" sz="1400" smtClean="0"/>
              <a:pPr>
                <a:defRPr/>
              </a:pPr>
              <a:t>7</a:t>
            </a:fld>
            <a:endParaRPr lang="en-US" altLang="ja-JP" sz="1400" dirty="0"/>
          </a:p>
        </p:txBody>
      </p:sp>
      <p:cxnSp>
        <p:nvCxnSpPr>
          <p:cNvPr id="4" name="直線コネクタ 3"/>
          <p:cNvCxnSpPr/>
          <p:nvPr/>
        </p:nvCxnSpPr>
        <p:spPr>
          <a:xfrm flipH="1">
            <a:off x="7828171" y="3717032"/>
            <a:ext cx="77157" cy="104269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39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グループ化 55"/>
          <p:cNvGrpSpPr/>
          <p:nvPr/>
        </p:nvGrpSpPr>
        <p:grpSpPr>
          <a:xfrm>
            <a:off x="317471" y="2015524"/>
            <a:ext cx="5810431" cy="2024652"/>
            <a:chOff x="58609" y="3677280"/>
            <a:chExt cx="5530889" cy="1739937"/>
          </a:xfrm>
        </p:grpSpPr>
        <p:sp>
          <p:nvSpPr>
            <p:cNvPr id="57" name="テキスト ボックス 56"/>
            <p:cNvSpPr txBox="1"/>
            <p:nvPr/>
          </p:nvSpPr>
          <p:spPr>
            <a:xfrm>
              <a:off x="2314563" y="5263329"/>
              <a:ext cx="3274935" cy="153888"/>
            </a:xfrm>
            <a:prstGeom prst="rect">
              <a:avLst/>
            </a:prstGeom>
            <a:noFill/>
          </p:spPr>
          <p:txBody>
            <a:bodyPr wrap="none" lIns="0" tIns="0" rIns="0" bIns="0" rtlCol="0">
              <a:spAutoFit/>
            </a:bodyPr>
            <a:lstStyle/>
            <a:p>
              <a:pPr marL="180000" marR="0" lvl="0" indent="-457200" defTabSz="914400" eaLnBrk="1" fontAlgn="auto" latinLnBrk="0" hangingPunct="1">
                <a:lnSpc>
                  <a:spcPct val="100000"/>
                </a:lnSpc>
                <a:spcBef>
                  <a:spcPts val="300"/>
                </a:spcBef>
                <a:spcAft>
                  <a:spcPts val="0"/>
                </a:spcAft>
                <a:buClrTx/>
                <a:buSzTx/>
                <a:buFontTx/>
                <a:buNone/>
                <a:tabLst/>
                <a:defRPr/>
              </a:pPr>
              <a:r>
                <a:rPr kumimoji="0" lang="ja-JP"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※ＵＲは、</a:t>
              </a:r>
              <a:r>
                <a:rPr kumimoji="0"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管理組合等</a:t>
              </a:r>
              <a:r>
                <a:rPr kumimoji="0" lang="ja-JP"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から委託を受けコーディネート業務を実施</a:t>
              </a:r>
            </a:p>
          </p:txBody>
        </p:sp>
        <p:sp>
          <p:nvSpPr>
            <p:cNvPr id="58" name="二等辺三角形 57"/>
            <p:cNvSpPr/>
            <p:nvPr/>
          </p:nvSpPr>
          <p:spPr>
            <a:xfrm rot="5400000">
              <a:off x="1733268" y="4060214"/>
              <a:ext cx="223025" cy="254031"/>
            </a:xfrm>
            <a:prstGeom prst="triangl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59" name="二等辺三角形 58"/>
            <p:cNvSpPr/>
            <p:nvPr/>
          </p:nvSpPr>
          <p:spPr>
            <a:xfrm rot="5400000">
              <a:off x="3685609" y="4060214"/>
              <a:ext cx="223025" cy="254031"/>
            </a:xfrm>
            <a:prstGeom prst="triangle">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Arial"/>
                <a:ea typeface="ＭＳ Ｐゴシック"/>
                <a:cs typeface="+mn-cs"/>
              </a:endParaRPr>
            </a:p>
          </p:txBody>
        </p:sp>
        <p:sp>
          <p:nvSpPr>
            <p:cNvPr id="60" name="テキスト ボックス 59"/>
            <p:cNvSpPr txBox="1"/>
            <p:nvPr/>
          </p:nvSpPr>
          <p:spPr>
            <a:xfrm>
              <a:off x="58610" y="3677280"/>
              <a:ext cx="5530888" cy="318924"/>
            </a:xfrm>
            <a:prstGeom prst="rect">
              <a:avLst/>
            </a:prstGeom>
            <a:solidFill>
              <a:srgbClr val="FBE2D1"/>
            </a:solidFill>
            <a:ln w="25400">
              <a:solidFill>
                <a:srgbClr val="FF0000">
                  <a:alpha val="58000"/>
                </a:srgbClr>
              </a:solidFill>
            </a:ln>
          </p:spPr>
          <p:txBody>
            <a:bodyPr wrap="square" lIns="36000" tIns="36000" rIns="36000" bIns="36000" rtlCol="0" anchor="ctr">
              <a:spAutoFit/>
            </a:bodyPr>
            <a:lstStyle/>
            <a:p>
              <a:pPr marL="0" marR="0" lvl="0" indent="-457200" algn="ctr" defTabSz="914400" eaLnBrk="1" fontAlgn="auto" latinLnBrk="0" hangingPunct="1">
                <a:lnSpc>
                  <a:spcPct val="100000"/>
                </a:lnSpc>
                <a:spcBef>
                  <a:spcPts val="0"/>
                </a:spcBef>
                <a:spcAft>
                  <a:spcPts val="0"/>
                </a:spcAft>
                <a:buClrTx/>
                <a:buSzTx/>
                <a:buFontTx/>
                <a:buNone/>
                <a:tabLst/>
                <a:defRPr/>
              </a:pPr>
              <a:r>
                <a:rPr kumimoji="0" lang="ja-JP" altLang="ja-JP" sz="1600" b="1" i="0" u="sng"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ＵＲ</a:t>
              </a:r>
              <a:r>
                <a:rPr kumimoji="0" lang="ja-JP" altLang="en-US" sz="1600" b="1" i="0" u="sng"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のマンション</a:t>
              </a:r>
              <a:r>
                <a:rPr kumimoji="0" lang="ja-JP" altLang="ja-JP" sz="1600" b="1" i="0" u="sng"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再生コーディネート業務</a:t>
              </a:r>
              <a:r>
                <a:rPr kumimoji="0" lang="ja-JP" altLang="ja-JP" sz="12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（調査、調整、技術の提供）</a:t>
              </a:r>
              <a:endParaRPr kumimoji="0" lang="ja-JP" altLang="ja-JP" sz="1800" b="1"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61" name="正方形/長方形 60"/>
            <p:cNvSpPr/>
            <p:nvPr/>
          </p:nvSpPr>
          <p:spPr>
            <a:xfrm rot="10800000" flipV="1">
              <a:off x="58610" y="4058544"/>
              <a:ext cx="1620000" cy="257369"/>
            </a:xfrm>
            <a:prstGeom prst="rect">
              <a:avLst/>
            </a:prstGeom>
            <a:gradFill rotWithShape="1">
              <a:gsLst>
                <a:gs pos="0">
                  <a:srgbClr val="5B9BD5">
                    <a:shade val="51000"/>
                    <a:satMod val="130000"/>
                  </a:srgbClr>
                </a:gs>
                <a:gs pos="80000">
                  <a:srgbClr val="5B9BD5">
                    <a:shade val="93000"/>
                    <a:satMod val="130000"/>
                  </a:srgbClr>
                </a:gs>
                <a:gs pos="100000">
                  <a:srgbClr val="5B9BD5">
                    <a:shade val="94000"/>
                    <a:satMod val="135000"/>
                  </a:srgbClr>
                </a:gs>
              </a:gsLst>
              <a:lin ang="16200000" scaled="0"/>
            </a:gradFill>
            <a:ln w="9525" cap="flat" cmpd="sng" algn="ctr">
              <a:solidFill>
                <a:srgbClr val="5B9BD5">
                  <a:shade val="95000"/>
                  <a:satMod val="105000"/>
                </a:srgbClr>
              </a:solidFill>
              <a:prstDash val="solid"/>
            </a:ln>
            <a:effectLst>
              <a:outerShdw blurRad="40000" dist="23000" dir="5400000" rotWithShape="0">
                <a:srgbClr val="000000">
                  <a:alpha val="35000"/>
                </a:srgbClr>
              </a:outerShdw>
            </a:effectLst>
          </p:spPr>
          <p:txBody>
            <a:bodyPr lIns="72000" tIns="36000" rIns="72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準備段階</a:t>
              </a:r>
            </a:p>
          </p:txBody>
        </p:sp>
        <p:sp>
          <p:nvSpPr>
            <p:cNvPr id="62" name="正方形/長方形 61"/>
            <p:cNvSpPr/>
            <p:nvPr/>
          </p:nvSpPr>
          <p:spPr>
            <a:xfrm rot="10800000" flipV="1">
              <a:off x="2010951" y="4058544"/>
              <a:ext cx="1620000" cy="257369"/>
            </a:xfrm>
            <a:prstGeom prst="rect">
              <a:avLst/>
            </a:prstGeom>
            <a:gradFill rotWithShape="1">
              <a:gsLst>
                <a:gs pos="0">
                  <a:srgbClr val="70AD47">
                    <a:shade val="51000"/>
                    <a:satMod val="130000"/>
                  </a:srgbClr>
                </a:gs>
                <a:gs pos="80000">
                  <a:srgbClr val="70AD47">
                    <a:shade val="93000"/>
                    <a:satMod val="130000"/>
                  </a:srgbClr>
                </a:gs>
                <a:gs pos="100000">
                  <a:srgbClr val="70AD47">
                    <a:shade val="94000"/>
                    <a:satMod val="135000"/>
                  </a:srgbClr>
                </a:gs>
              </a:gsLst>
              <a:lin ang="16200000" scaled="0"/>
            </a:gradFill>
            <a:ln w="9525" cap="flat" cmpd="sng" algn="ctr">
              <a:solidFill>
                <a:srgbClr val="70AD47">
                  <a:shade val="95000"/>
                  <a:satMod val="105000"/>
                </a:srgbClr>
              </a:solidFill>
              <a:prstDash val="solid"/>
            </a:ln>
            <a:effectLst>
              <a:outerShdw blurRad="40000" dist="23000" dir="5400000" rotWithShape="0">
                <a:srgbClr val="000000">
                  <a:alpha val="35000"/>
                </a:srgbClr>
              </a:outerShdw>
            </a:effectLst>
          </p:spPr>
          <p:txBody>
            <a:bodyPr lIns="72000" tIns="36000" rIns="72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事業化検討段階</a:t>
              </a:r>
            </a:p>
          </p:txBody>
        </p:sp>
        <p:sp>
          <p:nvSpPr>
            <p:cNvPr id="63" name="正方形/長方形 62"/>
            <p:cNvSpPr/>
            <p:nvPr/>
          </p:nvSpPr>
          <p:spPr>
            <a:xfrm rot="10800000" flipV="1">
              <a:off x="3963292" y="4058544"/>
              <a:ext cx="1620000" cy="257369"/>
            </a:xfrm>
            <a:prstGeom prst="rect">
              <a:avLst/>
            </a:prstGeom>
            <a:gradFill rotWithShape="1">
              <a:gsLst>
                <a:gs pos="0">
                  <a:srgbClr val="ED7D31">
                    <a:shade val="51000"/>
                    <a:satMod val="130000"/>
                  </a:srgbClr>
                </a:gs>
                <a:gs pos="80000">
                  <a:srgbClr val="ED7D31">
                    <a:shade val="93000"/>
                    <a:satMod val="130000"/>
                  </a:srgbClr>
                </a:gs>
                <a:gs pos="100000">
                  <a:srgbClr val="ED7D31">
                    <a:shade val="94000"/>
                    <a:satMod val="135000"/>
                  </a:srgbClr>
                </a:gs>
              </a:gsLst>
              <a:lin ang="16200000" scaled="0"/>
            </a:gradFill>
            <a:ln w="9525" cap="flat" cmpd="sng" algn="ctr">
              <a:solidFill>
                <a:srgbClr val="ED7D31">
                  <a:shade val="95000"/>
                  <a:satMod val="105000"/>
                </a:srgbClr>
              </a:solidFill>
              <a:prstDash val="solid"/>
            </a:ln>
            <a:effectLst>
              <a:outerShdw blurRad="40000" dist="23000" dir="5400000" rotWithShape="0">
                <a:srgbClr val="000000">
                  <a:alpha val="35000"/>
                </a:srgbClr>
              </a:outerShdw>
            </a:effectLst>
          </p:spPr>
          <p:txBody>
            <a:bodyPr lIns="72000" tIns="36000" rIns="72000" bIns="3600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事業実施段階</a:t>
              </a:r>
            </a:p>
          </p:txBody>
        </p:sp>
        <p:sp>
          <p:nvSpPr>
            <p:cNvPr id="64" name="角丸四角形 63"/>
            <p:cNvSpPr/>
            <p:nvPr/>
          </p:nvSpPr>
          <p:spPr>
            <a:xfrm>
              <a:off x="58609" y="4351271"/>
              <a:ext cx="1620000" cy="864000"/>
            </a:xfrm>
            <a:prstGeom prst="roundRect">
              <a:avLst>
                <a:gd name="adj" fmla="val 9390"/>
              </a:avLst>
            </a:prstGeom>
            <a:gradFill rotWithShape="1">
              <a:gsLst>
                <a:gs pos="0">
                  <a:srgbClr val="5B9BD5">
                    <a:tint val="50000"/>
                    <a:satMod val="300000"/>
                  </a:srgbClr>
                </a:gs>
                <a:gs pos="35000">
                  <a:srgbClr val="5B9BD5">
                    <a:tint val="37000"/>
                    <a:satMod val="300000"/>
                  </a:srgbClr>
                </a:gs>
                <a:gs pos="100000">
                  <a:srgbClr val="5B9BD5">
                    <a:tint val="15000"/>
                    <a:satMod val="350000"/>
                  </a:srgbClr>
                </a:gs>
              </a:gsLst>
              <a:lin ang="16200000" scaled="1"/>
            </a:gradFill>
            <a:ln w="9525" cap="flat" cmpd="sng" algn="ctr">
              <a:solidFill>
                <a:srgbClr val="5B9BD5">
                  <a:shade val="95000"/>
                  <a:satMod val="105000"/>
                </a:srgbClr>
              </a:solidFill>
              <a:prstDash val="solid"/>
            </a:ln>
            <a:effectLst>
              <a:outerShdw blurRad="40000" dist="20000" dir="5400000" rotWithShape="0">
                <a:srgbClr val="000000">
                  <a:alpha val="38000"/>
                </a:srgbClr>
              </a:outerShdw>
            </a:effectLst>
          </p:spPr>
          <p:txBody>
            <a:bodyPr lIns="36000" tIns="0" rIns="36000" bIns="36000" rtlCol="0" anchor="t"/>
            <a:lstStyle/>
            <a:p>
              <a:pPr marL="180000" marR="0" lvl="0" indent="-45720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○居住者の意向調査</a:t>
              </a:r>
              <a:endParaRPr kumimoji="0" lang="en-US"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180000" marR="0" lvl="0" indent="-45720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○意見</a:t>
              </a:r>
              <a:r>
                <a:rPr kumimoji="0" lang="zh-TW"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調整、集約</a:t>
              </a:r>
              <a:endParaRPr kumimoji="0" lang="en-US"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65" name="角丸四角形 64"/>
            <p:cNvSpPr/>
            <p:nvPr/>
          </p:nvSpPr>
          <p:spPr>
            <a:xfrm>
              <a:off x="2010950" y="4351271"/>
              <a:ext cx="1620000" cy="864000"/>
            </a:xfrm>
            <a:prstGeom prst="roundRect">
              <a:avLst>
                <a:gd name="adj" fmla="val 10208"/>
              </a:avLst>
            </a:prstGeom>
            <a:gradFill rotWithShape="1">
              <a:gsLst>
                <a:gs pos="0">
                  <a:srgbClr val="70AD47">
                    <a:tint val="50000"/>
                    <a:satMod val="300000"/>
                  </a:srgbClr>
                </a:gs>
                <a:gs pos="35000">
                  <a:srgbClr val="70AD47">
                    <a:tint val="37000"/>
                    <a:satMod val="300000"/>
                  </a:srgbClr>
                </a:gs>
                <a:gs pos="100000">
                  <a:srgbClr val="70AD47">
                    <a:tint val="15000"/>
                    <a:satMod val="350000"/>
                  </a:srgbClr>
                </a:gs>
              </a:gsLst>
              <a:lin ang="16200000" scaled="1"/>
            </a:gradFill>
            <a:ln w="9525" cap="flat" cmpd="sng" algn="ctr">
              <a:solidFill>
                <a:srgbClr val="70AD47">
                  <a:shade val="95000"/>
                  <a:satMod val="105000"/>
                </a:srgbClr>
              </a:solidFill>
              <a:prstDash val="solid"/>
            </a:ln>
            <a:effectLst>
              <a:outerShdw blurRad="40000" dist="20000" dir="5400000" rotWithShape="0">
                <a:srgbClr val="000000">
                  <a:alpha val="38000"/>
                </a:srgbClr>
              </a:outerShdw>
            </a:effectLst>
          </p:spPr>
          <p:txBody>
            <a:bodyPr lIns="36000" tIns="0" rIns="36000" bIns="36000" rtlCol="0" anchor="t"/>
            <a:lstStyle/>
            <a:p>
              <a:pPr marL="108000" marR="0" lvl="0" indent="-214313"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事業のスキーム検討</a:t>
              </a:r>
              <a:endParaRPr kumimoji="0" lang="en-US"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108000" marR="0" lvl="0" indent="-214313"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○再生</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計画</a:t>
              </a: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案の</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作成</a:t>
              </a:r>
              <a:endParaRPr kumimoji="0" lang="en-US"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108000" marR="0" lvl="0" indent="-214313"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○関係者</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の合意形成支援</a:t>
              </a:r>
              <a:endParaRPr kumimoji="0" lang="en-US"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144000" marR="0" lvl="0" indent="-214313"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民間事業者の誘導方策</a:t>
              </a: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の</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検討</a:t>
              </a:r>
              <a:endParaRPr kumimoji="0" lang="en-US"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66" name="角丸四角形 65"/>
            <p:cNvSpPr/>
            <p:nvPr/>
          </p:nvSpPr>
          <p:spPr>
            <a:xfrm>
              <a:off x="3963291" y="4351271"/>
              <a:ext cx="1620000" cy="864000"/>
            </a:xfrm>
            <a:prstGeom prst="roundRect">
              <a:avLst>
                <a:gd name="adj" fmla="val 10051"/>
              </a:avLst>
            </a:prstGeom>
            <a:gradFill rotWithShape="1">
              <a:gsLst>
                <a:gs pos="0">
                  <a:srgbClr val="ED7D31">
                    <a:tint val="50000"/>
                    <a:satMod val="300000"/>
                  </a:srgbClr>
                </a:gs>
                <a:gs pos="35000">
                  <a:srgbClr val="ED7D31">
                    <a:tint val="37000"/>
                    <a:satMod val="300000"/>
                  </a:srgbClr>
                </a:gs>
                <a:gs pos="100000">
                  <a:srgbClr val="ED7D31">
                    <a:tint val="15000"/>
                    <a:satMod val="350000"/>
                  </a:srgbClr>
                </a:gs>
              </a:gsLst>
              <a:lin ang="16200000" scaled="1"/>
            </a:gradFill>
            <a:ln w="9525" cap="flat" cmpd="sng" algn="ctr">
              <a:solidFill>
                <a:srgbClr val="ED7D31">
                  <a:shade val="95000"/>
                  <a:satMod val="105000"/>
                </a:srgbClr>
              </a:solidFill>
              <a:prstDash val="solid"/>
            </a:ln>
            <a:effectLst>
              <a:outerShdw blurRad="40000" dist="20000" dir="5400000" rotWithShape="0">
                <a:srgbClr val="000000">
                  <a:alpha val="38000"/>
                </a:srgbClr>
              </a:outerShdw>
            </a:effectLst>
          </p:spPr>
          <p:txBody>
            <a:bodyPr lIns="36000" tIns="0" rIns="36000" bIns="36000" rtlCol="0" anchor="t"/>
            <a:lstStyle/>
            <a:p>
              <a:pPr marL="0" marR="0" lvl="0" indent="0" defTabSz="844083"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○事業</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実施</a:t>
              </a:r>
              <a:r>
                <a:rPr kumimoji="0" lang="ja-JP" altLang="en-US"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の</a:t>
              </a:r>
              <a:r>
                <a:rPr kumimoji="0" lang="ja-JP" altLang="ja-JP" sz="105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支援</a:t>
              </a:r>
              <a:endParaRPr kumimoji="0" lang="ja-JP" altLang="ja-JP" sz="1050" b="0" i="0" u="none" strike="noStrike" kern="0" cap="none" spc="-10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844083"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dirty="0">
                <a:ln>
                  <a:noFill/>
                </a:ln>
                <a:solidFill>
                  <a:sysClr val="windowText" lastClr="000000"/>
                </a:solidFill>
                <a:effectLst/>
                <a:uLnTx/>
                <a:uFillTx/>
                <a:latin typeface="游ゴシック" panose="020F0502020204030204"/>
                <a:ea typeface="游ゴシック" panose="020B0400000000000000" pitchFamily="50" charset="-128"/>
                <a:cs typeface="+mn-cs"/>
              </a:endParaRPr>
            </a:p>
          </p:txBody>
        </p:sp>
        <p:sp>
          <p:nvSpPr>
            <p:cNvPr id="67" name="大かっこ 66"/>
            <p:cNvSpPr/>
            <p:nvPr/>
          </p:nvSpPr>
          <p:spPr>
            <a:xfrm>
              <a:off x="4097308" y="4584090"/>
              <a:ext cx="1449366" cy="580787"/>
            </a:xfrm>
            <a:prstGeom prst="bracketPair">
              <a:avLst>
                <a:gd name="adj" fmla="val 8510"/>
              </a:avLst>
            </a:prstGeom>
            <a:noFill/>
            <a:ln w="6350" cap="flat" cmpd="sng" algn="ctr">
              <a:solidFill>
                <a:sysClr val="windowText" lastClr="000000">
                  <a:shade val="95000"/>
                  <a:satMod val="105000"/>
                </a:sysClr>
              </a:solidFill>
              <a:prstDash val="solid"/>
            </a:ln>
            <a:effectLst/>
          </p:spPr>
          <p:txBody>
            <a:bodyPr wrap="none" lIns="0" tIns="0" rIns="0" bIns="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・組合の運営支援</a:t>
              </a: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・事業計画等の作成支援</a:t>
              </a: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・権利変換計画等の作成支援</a:t>
              </a: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・工事発注支援　　　　　　等</a:t>
              </a:r>
            </a:p>
          </p:txBody>
        </p:sp>
      </p:grpSp>
      <p:sp>
        <p:nvSpPr>
          <p:cNvPr id="2" name="タイトル 1"/>
          <p:cNvSpPr>
            <a:spLocks noGrp="1"/>
          </p:cNvSpPr>
          <p:nvPr>
            <p:ph type="title"/>
          </p:nvPr>
        </p:nvSpPr>
        <p:spPr/>
        <p:txBody>
          <a:bodyPr/>
          <a:lstStyle/>
          <a:p>
            <a:r>
              <a:rPr lang="ja-JP" altLang="en-US" dirty="0"/>
              <a:t>都市再生機構 （ＵＲ） 業務の特例</a:t>
            </a: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651FC12D-27C1-4F31-90C9-A93D49E44687}" type="slidenum">
              <a:rPr lang="en-US" altLang="ja-JP" sz="1400" smtClean="0"/>
              <a:pPr>
                <a:defRPr/>
              </a:pPr>
              <a:t>8</a:t>
            </a:fld>
            <a:endParaRPr lang="en-US" altLang="ja-JP" sz="1400"/>
          </a:p>
        </p:txBody>
      </p:sp>
      <p:sp>
        <p:nvSpPr>
          <p:cNvPr id="4" name="テキスト ボックス 3"/>
          <p:cNvSpPr txBox="1"/>
          <p:nvPr/>
        </p:nvSpPr>
        <p:spPr>
          <a:xfrm>
            <a:off x="469776" y="994117"/>
            <a:ext cx="8947721" cy="704075"/>
          </a:xfrm>
          <a:prstGeom prst="roundRect">
            <a:avLst/>
          </a:prstGeom>
          <a:solidFill>
            <a:schemeClr val="bg1"/>
          </a:solidFill>
          <a:ln>
            <a:solidFill>
              <a:schemeClr val="tx1"/>
            </a:solidFill>
          </a:ln>
        </p:spPr>
        <p:txBody>
          <a:bodyPr wrap="square" tIns="0" bIns="0" rtlCol="0" anchor="ctr" anchorCtr="0">
            <a:noAutofit/>
          </a:bodyPr>
          <a:lstStyle/>
          <a:p>
            <a:pPr marL="144000" indent="-457200" algn="ctr"/>
            <a:r>
              <a:rPr lang="ja-JP" altLang="en-US" sz="1600" dirty="0">
                <a:solidFill>
                  <a:prstClr val="black"/>
                </a:solidFill>
                <a:latin typeface="Meiryo UI" panose="020B0604030504040204" pitchFamily="50" charset="-128"/>
                <a:ea typeface="Meiryo UI" panose="020B0604030504040204" pitchFamily="50" charset="-128"/>
              </a:rPr>
              <a:t>都市再生機構</a:t>
            </a:r>
            <a:r>
              <a:rPr lang="ja-JP" altLang="ja-JP" sz="1600" dirty="0">
                <a:solidFill>
                  <a:prstClr val="black"/>
                </a:solidFill>
                <a:latin typeface="Meiryo UI" panose="020B0604030504040204" pitchFamily="50" charset="-128"/>
                <a:ea typeface="Meiryo UI" panose="020B0604030504040204" pitchFamily="50" charset="-128"/>
              </a:rPr>
              <a:t>が、ＵＲ</a:t>
            </a:r>
            <a:r>
              <a:rPr lang="ja-JP" altLang="en-US" sz="1600" dirty="0">
                <a:solidFill>
                  <a:prstClr val="black"/>
                </a:solidFill>
                <a:latin typeface="Meiryo UI" panose="020B0604030504040204" pitchFamily="50" charset="-128"/>
                <a:ea typeface="Meiryo UI" panose="020B0604030504040204" pitchFamily="50" charset="-128"/>
              </a:rPr>
              <a:t>賃貸</a:t>
            </a:r>
            <a:r>
              <a:rPr lang="ja-JP" altLang="ja-JP" sz="1600" dirty="0">
                <a:solidFill>
                  <a:prstClr val="black"/>
                </a:solidFill>
                <a:latin typeface="Meiryo UI" panose="020B0604030504040204" pitchFamily="50" charset="-128"/>
                <a:ea typeface="Meiryo UI" panose="020B0604030504040204" pitchFamily="50" charset="-128"/>
              </a:rPr>
              <a:t>の</a:t>
            </a:r>
            <a:r>
              <a:rPr lang="ja-JP" altLang="en-US" sz="1600" dirty="0">
                <a:solidFill>
                  <a:prstClr val="black"/>
                </a:solidFill>
                <a:latin typeface="Meiryo UI" panose="020B0604030504040204" pitchFamily="50" charset="-128"/>
                <a:ea typeface="Meiryo UI" panose="020B0604030504040204" pitchFamily="50" charset="-128"/>
              </a:rPr>
              <a:t>建替え</a:t>
            </a:r>
            <a:r>
              <a:rPr lang="ja-JP" altLang="ja-JP" sz="1600" dirty="0">
                <a:solidFill>
                  <a:prstClr val="black"/>
                </a:solidFill>
                <a:latin typeface="Meiryo UI" panose="020B0604030504040204" pitchFamily="50" charset="-128"/>
                <a:ea typeface="Meiryo UI" panose="020B0604030504040204" pitchFamily="50" charset="-128"/>
              </a:rPr>
              <a:t>等で蓄積してきた経験・ノウハウ</a:t>
            </a:r>
            <a:r>
              <a:rPr lang="ja-JP" altLang="en-US" sz="1600" dirty="0">
                <a:solidFill>
                  <a:prstClr val="black"/>
                </a:solidFill>
                <a:latin typeface="Meiryo UI" panose="020B0604030504040204" pitchFamily="50" charset="-128"/>
                <a:ea typeface="Meiryo UI" panose="020B0604030504040204" pitchFamily="50" charset="-128"/>
              </a:rPr>
              <a:t>等を活用</a:t>
            </a:r>
            <a:r>
              <a:rPr lang="ja-JP" altLang="ja-JP" sz="1600" dirty="0">
                <a:solidFill>
                  <a:prstClr val="black"/>
                </a:solidFill>
                <a:latin typeface="Meiryo UI" panose="020B0604030504040204" pitchFamily="50" charset="-128"/>
                <a:ea typeface="Meiryo UI" panose="020B0604030504040204" pitchFamily="50" charset="-128"/>
              </a:rPr>
              <a:t>し、</a:t>
            </a:r>
            <a:endParaRPr lang="en-US" altLang="ja-JP" sz="1600" dirty="0">
              <a:solidFill>
                <a:prstClr val="black"/>
              </a:solidFill>
              <a:latin typeface="Meiryo UI" panose="020B0604030504040204" pitchFamily="50" charset="-128"/>
              <a:ea typeface="Meiryo UI" panose="020B0604030504040204" pitchFamily="50" charset="-128"/>
            </a:endParaRPr>
          </a:p>
          <a:p>
            <a:pPr marL="144000" indent="-457200" algn="ctr"/>
            <a:r>
              <a:rPr lang="ja-JP" altLang="en-US" sz="1600" dirty="0">
                <a:solidFill>
                  <a:srgbClr val="FF0000"/>
                </a:solidFill>
                <a:latin typeface="Meiryo UI" panose="020B0604030504040204" pitchFamily="50" charset="-128"/>
                <a:ea typeface="Meiryo UI" panose="020B0604030504040204" pitchFamily="50" charset="-128"/>
              </a:rPr>
              <a:t>除却の必要性の高いマンションの再生のためのコーディネートを実施</a:t>
            </a:r>
            <a:r>
              <a:rPr lang="ja-JP" altLang="en-US" sz="1600" dirty="0">
                <a:solidFill>
                  <a:prstClr val="black"/>
                </a:solidFill>
                <a:latin typeface="Meiryo UI" panose="020B0604030504040204" pitchFamily="50" charset="-128"/>
                <a:ea typeface="Meiryo UI" panose="020B0604030504040204" pitchFamily="50" charset="-128"/>
              </a:rPr>
              <a:t>。</a:t>
            </a:r>
            <a:endParaRPr lang="ja-JP" altLang="ja-JP" sz="1600" dirty="0">
              <a:solidFill>
                <a:prstClr val="black"/>
              </a:solidFill>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6203043" y="1988839"/>
            <a:ext cx="3502485" cy="1816345"/>
            <a:chOff x="5822042" y="5108304"/>
            <a:chExt cx="3237067" cy="1590798"/>
          </a:xfrm>
        </p:grpSpPr>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2042" y="5386648"/>
              <a:ext cx="935526" cy="935526"/>
            </a:xfrm>
            <a:prstGeom prst="rect">
              <a:avLst/>
            </a:prstGeom>
          </p:spPr>
        </p:pic>
        <p:sp>
          <p:nvSpPr>
            <p:cNvPr id="19" name="正方形/長方形 18"/>
            <p:cNvSpPr/>
            <p:nvPr/>
          </p:nvSpPr>
          <p:spPr>
            <a:xfrm>
              <a:off x="5905085" y="6329770"/>
              <a:ext cx="769441"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ja-JP" altLang="en-US" sz="12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要除却認定</a:t>
              </a:r>
              <a:endParaRPr lang="en-US" altLang="ja-JP" sz="12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2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マンション等</a:t>
              </a:r>
              <a:endParaRPr lang="ja-JP" altLang="en-US" sz="12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grpSp>
          <p:nvGrpSpPr>
            <p:cNvPr id="20" name="グループ化 19"/>
            <p:cNvGrpSpPr/>
            <p:nvPr/>
          </p:nvGrpSpPr>
          <p:grpSpPr>
            <a:xfrm>
              <a:off x="8009862" y="5108304"/>
              <a:ext cx="1049247" cy="1213870"/>
              <a:chOff x="8053888" y="5237258"/>
              <a:chExt cx="1049247" cy="1213870"/>
            </a:xfrm>
          </p:grpSpPr>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3888" y="5425776"/>
                <a:ext cx="1007042" cy="1025352"/>
              </a:xfrm>
              <a:prstGeom prst="rect">
                <a:avLst/>
              </a:prstGeom>
            </p:spPr>
          </p:pic>
          <p:pic>
            <p:nvPicPr>
              <p:cNvPr id="27" name="図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69975" y="5237258"/>
                <a:ext cx="533160" cy="533160"/>
              </a:xfrm>
              <a:prstGeom prst="rect">
                <a:avLst/>
              </a:prstGeom>
            </p:spPr>
          </p:pic>
        </p:grpSp>
        <p:sp>
          <p:nvSpPr>
            <p:cNvPr id="21" name="右矢印 20"/>
            <p:cNvSpPr/>
            <p:nvPr/>
          </p:nvSpPr>
          <p:spPr>
            <a:xfrm>
              <a:off x="6823299" y="5558041"/>
              <a:ext cx="1228062" cy="676843"/>
            </a:xfrm>
            <a:prstGeom prst="rightArrow">
              <a:avLst>
                <a:gd name="adj1" fmla="val 58888"/>
                <a:gd name="adj2" fmla="val 26989"/>
              </a:avLst>
            </a:prstGeom>
            <a:ln/>
          </p:spPr>
          <p:style>
            <a:lnRef idx="1">
              <a:schemeClr val="accent2"/>
            </a:lnRef>
            <a:fillRef idx="2">
              <a:schemeClr val="accent2"/>
            </a:fillRef>
            <a:effectRef idx="1">
              <a:schemeClr val="accent2"/>
            </a:effectRef>
            <a:fontRef idx="minor">
              <a:schemeClr val="dk1"/>
            </a:fontRef>
          </p:style>
          <p:txBody>
            <a:bodyPr wrap="none" rtlCol="0" anchor="ctr"/>
            <a:lstStyle/>
            <a:p>
              <a:pPr algn="ctr"/>
              <a:r>
                <a:rPr lang="ja-JP" altLang="en-US" sz="1050" dirty="0">
                  <a:solidFill>
                    <a:prstClr val="black"/>
                  </a:solidFill>
                  <a:latin typeface="Meiryo UI" panose="020B0604030504040204" pitchFamily="50" charset="-128"/>
                  <a:ea typeface="Meiryo UI" panose="020B0604030504040204" pitchFamily="50" charset="-128"/>
                </a:rPr>
                <a:t>区分所有者の</a:t>
              </a:r>
              <a:endParaRPr lang="en-US" altLang="ja-JP" sz="1050" dirty="0">
                <a:solidFill>
                  <a:prstClr val="black"/>
                </a:solidFill>
                <a:latin typeface="Meiryo UI" panose="020B0604030504040204" pitchFamily="50" charset="-128"/>
                <a:ea typeface="Meiryo UI" panose="020B0604030504040204" pitchFamily="50" charset="-128"/>
              </a:endParaRPr>
            </a:p>
            <a:p>
              <a:pPr algn="ctr"/>
              <a:r>
                <a:rPr lang="ja-JP" altLang="en-US" sz="1050" dirty="0">
                  <a:solidFill>
                    <a:prstClr val="black"/>
                  </a:solidFill>
                  <a:latin typeface="Meiryo UI" panose="020B0604030504040204" pitchFamily="50" charset="-128"/>
                  <a:ea typeface="Meiryo UI" panose="020B0604030504040204" pitchFamily="50" charset="-128"/>
                </a:rPr>
                <a:t>取組を</a:t>
              </a:r>
              <a:r>
                <a:rPr lang="en-US" altLang="ja-JP" sz="1050" b="1" dirty="0">
                  <a:solidFill>
                    <a:srgbClr val="FF0000"/>
                  </a:solidFill>
                  <a:latin typeface="Meiryo UI" panose="020B0604030504040204" pitchFamily="50" charset="-128"/>
                  <a:ea typeface="Meiryo UI" panose="020B0604030504040204" pitchFamily="50" charset="-128"/>
                </a:rPr>
                <a:t>UR</a:t>
              </a:r>
              <a:r>
                <a:rPr lang="ja-JP" altLang="en-US" sz="1050" b="1" dirty="0">
                  <a:solidFill>
                    <a:srgbClr val="FF0000"/>
                  </a:solidFill>
                  <a:latin typeface="Meiryo UI" panose="020B0604030504040204" pitchFamily="50" charset="-128"/>
                  <a:ea typeface="Meiryo UI" panose="020B0604030504040204" pitchFamily="50" charset="-128"/>
                </a:rPr>
                <a:t>が支援</a:t>
              </a:r>
              <a:endParaRPr lang="en-US" altLang="ja-JP" sz="1050" b="1" dirty="0">
                <a:solidFill>
                  <a:srgbClr val="FF0000"/>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8106483" y="6329770"/>
              <a:ext cx="856004" cy="18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ja-JP" altLang="en-US" sz="12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再生マンション</a:t>
              </a:r>
              <a:endParaRPr lang="ja-JP" altLang="en-US" sz="120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3" name="正方形/長方形 22"/>
            <p:cNvSpPr/>
            <p:nvPr/>
          </p:nvSpPr>
          <p:spPr>
            <a:xfrm>
              <a:off x="5984195" y="5925192"/>
              <a:ext cx="282882" cy="304800"/>
            </a:xfrm>
            <a:prstGeom prst="rect">
              <a:avLst/>
            </a:prstGeom>
            <a:solidFill>
              <a:srgbClr val="9B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latin typeface="Arial"/>
                <a:ea typeface="ＭＳ Ｐゴシック"/>
              </a:endParaRPr>
            </a:p>
          </p:txBody>
        </p:sp>
        <p:sp>
          <p:nvSpPr>
            <p:cNvPr id="24" name="フリーフォーム 23"/>
            <p:cNvSpPr/>
            <p:nvPr/>
          </p:nvSpPr>
          <p:spPr>
            <a:xfrm>
              <a:off x="5976938" y="6076865"/>
              <a:ext cx="176668" cy="171535"/>
            </a:xfrm>
            <a:custGeom>
              <a:avLst/>
              <a:gdLst>
                <a:gd name="connsiteX0" fmla="*/ 171450 w 176668"/>
                <a:gd name="connsiteY0" fmla="*/ 171535 h 171535"/>
                <a:gd name="connsiteX1" fmla="*/ 171450 w 176668"/>
                <a:gd name="connsiteY1" fmla="*/ 104860 h 171535"/>
                <a:gd name="connsiteX2" fmla="*/ 166687 w 176668"/>
                <a:gd name="connsiteY2" fmla="*/ 90573 h 171535"/>
                <a:gd name="connsiteX3" fmla="*/ 138112 w 176668"/>
                <a:gd name="connsiteY3" fmla="*/ 61998 h 171535"/>
                <a:gd name="connsiteX4" fmla="*/ 109537 w 176668"/>
                <a:gd name="connsiteY4" fmla="*/ 42948 h 171535"/>
                <a:gd name="connsiteX5" fmla="*/ 85725 w 176668"/>
                <a:gd name="connsiteY5" fmla="*/ 23898 h 171535"/>
                <a:gd name="connsiteX6" fmla="*/ 57150 w 176668"/>
                <a:gd name="connsiteY6" fmla="*/ 4848 h 171535"/>
                <a:gd name="connsiteX7" fmla="*/ 0 w 176668"/>
                <a:gd name="connsiteY7" fmla="*/ 85 h 17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668" h="171535">
                  <a:moveTo>
                    <a:pt x="171450" y="171535"/>
                  </a:moveTo>
                  <a:cubicBezTo>
                    <a:pt x="178162" y="137971"/>
                    <a:pt x="178649" y="148053"/>
                    <a:pt x="171450" y="104860"/>
                  </a:cubicBezTo>
                  <a:cubicBezTo>
                    <a:pt x="170625" y="99908"/>
                    <a:pt x="169769" y="94536"/>
                    <a:pt x="166687" y="90573"/>
                  </a:cubicBezTo>
                  <a:cubicBezTo>
                    <a:pt x="158417" y="79940"/>
                    <a:pt x="149320" y="69470"/>
                    <a:pt x="138112" y="61998"/>
                  </a:cubicBezTo>
                  <a:lnTo>
                    <a:pt x="109537" y="42948"/>
                  </a:lnTo>
                  <a:cubicBezTo>
                    <a:pt x="91937" y="16548"/>
                    <a:pt x="110082" y="37429"/>
                    <a:pt x="85725" y="23898"/>
                  </a:cubicBezTo>
                  <a:cubicBezTo>
                    <a:pt x="75718" y="18339"/>
                    <a:pt x="68483" y="6467"/>
                    <a:pt x="57150" y="4848"/>
                  </a:cubicBezTo>
                  <a:cubicBezTo>
                    <a:pt x="15954" y="-1038"/>
                    <a:pt x="35038" y="85"/>
                    <a:pt x="0" y="85"/>
                  </a:cubicBezTo>
                </a:path>
              </a:pathLst>
            </a:custGeom>
            <a:noFill/>
            <a:ln w="19050">
              <a:solidFill>
                <a:srgbClr val="89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latin typeface="Arial"/>
                <a:ea typeface="ＭＳ Ｐゴシック"/>
              </a:endParaRPr>
            </a:p>
          </p:txBody>
        </p:sp>
        <p:sp>
          <p:nvSpPr>
            <p:cNvPr id="25" name="フリーフォーム 24"/>
            <p:cNvSpPr/>
            <p:nvPr/>
          </p:nvSpPr>
          <p:spPr>
            <a:xfrm>
              <a:off x="6100763" y="5967413"/>
              <a:ext cx="166687" cy="147664"/>
            </a:xfrm>
            <a:custGeom>
              <a:avLst/>
              <a:gdLst>
                <a:gd name="connsiteX0" fmla="*/ 0 w 166687"/>
                <a:gd name="connsiteY0" fmla="*/ 0 h 147664"/>
                <a:gd name="connsiteX1" fmla="*/ 23812 w 166687"/>
                <a:gd name="connsiteY1" fmla="*/ 23812 h 147664"/>
                <a:gd name="connsiteX2" fmla="*/ 28575 w 166687"/>
                <a:gd name="connsiteY2" fmla="*/ 47625 h 147664"/>
                <a:gd name="connsiteX3" fmla="*/ 52387 w 166687"/>
                <a:gd name="connsiteY3" fmla="*/ 76200 h 147664"/>
                <a:gd name="connsiteX4" fmla="*/ 104775 w 166687"/>
                <a:gd name="connsiteY4" fmla="*/ 95250 h 147664"/>
                <a:gd name="connsiteX5" fmla="*/ 119062 w 166687"/>
                <a:gd name="connsiteY5" fmla="*/ 100012 h 147664"/>
                <a:gd name="connsiteX6" fmla="*/ 133350 w 166687"/>
                <a:gd name="connsiteY6" fmla="*/ 128587 h 147664"/>
                <a:gd name="connsiteX7" fmla="*/ 152400 w 166687"/>
                <a:gd name="connsiteY7" fmla="*/ 133350 h 147664"/>
                <a:gd name="connsiteX8" fmla="*/ 166687 w 166687"/>
                <a:gd name="connsiteY8" fmla="*/ 147637 h 147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687" h="147664">
                  <a:moveTo>
                    <a:pt x="0" y="0"/>
                  </a:moveTo>
                  <a:cubicBezTo>
                    <a:pt x="7937" y="7937"/>
                    <a:pt x="18037" y="14187"/>
                    <a:pt x="23812" y="23812"/>
                  </a:cubicBezTo>
                  <a:cubicBezTo>
                    <a:pt x="27977" y="30753"/>
                    <a:pt x="25733" y="40046"/>
                    <a:pt x="28575" y="47625"/>
                  </a:cubicBezTo>
                  <a:cubicBezTo>
                    <a:pt x="31396" y="55147"/>
                    <a:pt x="46338" y="72419"/>
                    <a:pt x="52387" y="76200"/>
                  </a:cubicBezTo>
                  <a:cubicBezTo>
                    <a:pt x="59959" y="80933"/>
                    <a:pt x="98111" y="93029"/>
                    <a:pt x="104775" y="95250"/>
                  </a:cubicBezTo>
                  <a:lnTo>
                    <a:pt x="119062" y="100012"/>
                  </a:lnTo>
                  <a:cubicBezTo>
                    <a:pt x="121779" y="108162"/>
                    <a:pt x="125437" y="123311"/>
                    <a:pt x="133350" y="128587"/>
                  </a:cubicBezTo>
                  <a:cubicBezTo>
                    <a:pt x="138796" y="132218"/>
                    <a:pt x="146050" y="131762"/>
                    <a:pt x="152400" y="133350"/>
                  </a:cubicBezTo>
                  <a:cubicBezTo>
                    <a:pt x="162806" y="148958"/>
                    <a:pt x="156201" y="147637"/>
                    <a:pt x="166687" y="147637"/>
                  </a:cubicBezTo>
                </a:path>
              </a:pathLst>
            </a:custGeom>
            <a:noFill/>
            <a:ln w="19050">
              <a:solidFill>
                <a:srgbClr val="8981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latin typeface="Arial"/>
                <a:ea typeface="ＭＳ Ｐゴシック"/>
              </a:endParaRPr>
            </a:p>
          </p:txBody>
        </p:sp>
      </p:grpSp>
      <p:sp>
        <p:nvSpPr>
          <p:cNvPr id="41" name="テキスト ボックス 40"/>
          <p:cNvSpPr txBox="1"/>
          <p:nvPr/>
        </p:nvSpPr>
        <p:spPr>
          <a:xfrm>
            <a:off x="8481392" y="688486"/>
            <a:ext cx="1424608" cy="230832"/>
          </a:xfrm>
          <a:prstGeom prst="rect">
            <a:avLst/>
          </a:prstGeom>
          <a:noFill/>
        </p:spPr>
        <p:txBody>
          <a:bodyPr wrap="square" rtlCol="0">
            <a:spAutoFit/>
          </a:bodyPr>
          <a:lstStyle/>
          <a:p>
            <a:pPr algn="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法</a:t>
            </a: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105</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条の２関係</a:t>
            </a:r>
            <a:r>
              <a:rPr lang="en-US" altLang="ja-JP" sz="900"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44" name="テキスト ボックス 43"/>
          <p:cNvSpPr txBox="1"/>
          <p:nvPr/>
        </p:nvSpPr>
        <p:spPr>
          <a:xfrm>
            <a:off x="273274" y="4149054"/>
            <a:ext cx="9340723" cy="2339102"/>
          </a:xfrm>
          <a:prstGeom prst="rect">
            <a:avLst/>
          </a:prstGeom>
          <a:solidFill>
            <a:schemeClr val="accent1">
              <a:lumMod val="90000"/>
            </a:schemeClr>
          </a:solidFill>
        </p:spPr>
        <p:txBody>
          <a:bodyPr wrap="square" rtlCol="0">
            <a:spAutoFit/>
          </a:bodyPr>
          <a:lstStyle/>
          <a:p>
            <a:r>
              <a:rPr lang="ja-JP" altLang="en-US" b="1" dirty="0"/>
              <a:t>都市再生機構（</a:t>
            </a:r>
            <a:r>
              <a:rPr lang="en-US" altLang="ja-JP" b="1" dirty="0"/>
              <a:t>UR)</a:t>
            </a:r>
            <a:r>
              <a:rPr lang="ja-JP" altLang="en-US" b="1" dirty="0"/>
              <a:t>によるマンションの建替え・除却等の相談窓口</a:t>
            </a:r>
          </a:p>
          <a:p>
            <a:endParaRPr lang="en-US" altLang="ja-JP" dirty="0"/>
          </a:p>
          <a:p>
            <a:pPr>
              <a:spcAft>
                <a:spcPts val="600"/>
              </a:spcAft>
            </a:pPr>
            <a:r>
              <a:rPr lang="ja-JP" altLang="en-US" dirty="0"/>
              <a:t>東日本都市再生本部 事業企画部 事業企画課（マンション再生支援担当）</a:t>
            </a:r>
            <a:r>
              <a:rPr lang="en-US" altLang="ja-JP" dirty="0"/>
              <a:t>	03-5323-0656</a:t>
            </a:r>
          </a:p>
          <a:p>
            <a:pPr>
              <a:spcAft>
                <a:spcPts val="600"/>
              </a:spcAft>
            </a:pPr>
            <a:r>
              <a:rPr lang="ja-JP" altLang="en-US" dirty="0"/>
              <a:t>中部支社 都市再生業務部 業務推進課（マンション再生支援担当）</a:t>
            </a:r>
            <a:r>
              <a:rPr lang="en-US" altLang="ja-JP" dirty="0"/>
              <a:t>		052-968-3340</a:t>
            </a:r>
          </a:p>
          <a:p>
            <a:pPr>
              <a:spcAft>
                <a:spcPts val="600"/>
              </a:spcAft>
            </a:pPr>
            <a:r>
              <a:rPr lang="ja-JP" altLang="en-US" dirty="0"/>
              <a:t>西日本支社 都市再生業務部 事業企画課（マンション再生支援担当）</a:t>
            </a:r>
            <a:r>
              <a:rPr lang="en-US" altLang="ja-JP" dirty="0"/>
              <a:t>	06-6969-9920</a:t>
            </a:r>
          </a:p>
          <a:p>
            <a:pPr>
              <a:spcAft>
                <a:spcPts val="600"/>
              </a:spcAft>
            </a:pPr>
            <a:r>
              <a:rPr lang="ja-JP" altLang="en-US" dirty="0"/>
              <a:t>九州支社 都市再生業務部 業務推進課（マンション再生支援担当）</a:t>
            </a:r>
            <a:r>
              <a:rPr lang="en-US" altLang="ja-JP" dirty="0"/>
              <a:t>		092-722-1064</a:t>
            </a:r>
          </a:p>
          <a:p>
            <a:pPr>
              <a:spcAft>
                <a:spcPts val="600"/>
              </a:spcAft>
            </a:pPr>
            <a:r>
              <a:rPr lang="ja-JP" altLang="en-US" dirty="0"/>
              <a:t>本社 都市再生部 事業企画室（マンション再生支援担当）</a:t>
            </a:r>
            <a:r>
              <a:rPr lang="en-US" altLang="ja-JP" dirty="0"/>
              <a:t>			045-650-0807</a:t>
            </a:r>
            <a:endParaRPr kumimoji="1" lang="ja-JP" altLang="en-US" dirty="0"/>
          </a:p>
        </p:txBody>
      </p:sp>
    </p:spTree>
    <p:extLst>
      <p:ext uri="{BB962C8B-B14F-4D97-AF65-F5344CB8AC3E}">
        <p14:creationId xmlns:p14="http://schemas.microsoft.com/office/powerpoint/2010/main" val="1721259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マンション長寿命化等モデル事業</a:t>
            </a:r>
          </a:p>
        </p:txBody>
      </p:sp>
      <p:sp>
        <p:nvSpPr>
          <p:cNvPr id="3" name="スライド番号プレースホルダー 2"/>
          <p:cNvSpPr>
            <a:spLocks noGrp="1"/>
          </p:cNvSpPr>
          <p:nvPr>
            <p:ph type="sldNum" sz="quarter" idx="12"/>
          </p:nvPr>
        </p:nvSpPr>
        <p:spPr/>
        <p:txBody>
          <a:bodyPr/>
          <a:lstStyle/>
          <a:p>
            <a:pPr>
              <a:defRPr/>
            </a:pPr>
            <a:fld id="{651FC12D-27C1-4F31-90C9-A93D49E44687}" type="slidenum">
              <a:rPr lang="en-US" altLang="ja-JP" sz="1400" smtClean="0"/>
              <a:pPr>
                <a:defRPr/>
              </a:pPr>
              <a:t>9</a:t>
            </a:fld>
            <a:endParaRPr lang="en-US" altLang="ja-JP" sz="1400"/>
          </a:p>
        </p:txBody>
      </p:sp>
      <p:sp>
        <p:nvSpPr>
          <p:cNvPr id="4" name="正方形/長方形 3"/>
          <p:cNvSpPr/>
          <p:nvPr/>
        </p:nvSpPr>
        <p:spPr>
          <a:xfrm>
            <a:off x="2370864" y="1679058"/>
            <a:ext cx="7092279" cy="1468566"/>
          </a:xfrm>
          <a:prstGeom prst="rect">
            <a:avLst/>
          </a:prstGeom>
          <a:noFill/>
          <a:ln>
            <a:solidFill>
              <a:srgbClr val="0066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63" dirty="0">
              <a:solidFill>
                <a:srgbClr val="000000"/>
              </a:solidFill>
              <a:latin typeface="ＭＳ Ｐゴシック" pitchFamily="50" charset="-128"/>
            </a:endParaRPr>
          </a:p>
        </p:txBody>
      </p:sp>
      <p:sp>
        <p:nvSpPr>
          <p:cNvPr id="5" name="AutoShape 307"/>
          <p:cNvSpPr>
            <a:spLocks noChangeArrowheads="1"/>
          </p:cNvSpPr>
          <p:nvPr/>
        </p:nvSpPr>
        <p:spPr bwMode="auto">
          <a:xfrm>
            <a:off x="640593" y="2456185"/>
            <a:ext cx="377905" cy="4289962"/>
          </a:xfrm>
          <a:prstGeom prst="roundRect">
            <a:avLst>
              <a:gd name="adj" fmla="val 13646"/>
            </a:avLst>
          </a:prstGeom>
          <a:solidFill>
            <a:srgbClr val="FFFFFF"/>
          </a:solidFill>
          <a:ln w="25400">
            <a:solidFill>
              <a:srgbClr val="FF6600"/>
            </a:solidFill>
            <a:round/>
            <a:headEnd/>
            <a:tailEnd/>
          </a:ln>
        </p:spPr>
        <p:txBody>
          <a:bodyPr wrap="none" anchor="ctr"/>
          <a:lstStyle/>
          <a:p>
            <a:endParaRPr lang="ja-JP" altLang="en-US" dirty="0">
              <a:solidFill>
                <a:prstClr val="black"/>
              </a:solidFill>
              <a:latin typeface="Calibri"/>
            </a:endParaRPr>
          </a:p>
        </p:txBody>
      </p:sp>
      <p:sp>
        <p:nvSpPr>
          <p:cNvPr id="6" name="Rectangle 308"/>
          <p:cNvSpPr>
            <a:spLocks noChangeArrowheads="1"/>
          </p:cNvSpPr>
          <p:nvPr/>
        </p:nvSpPr>
        <p:spPr bwMode="auto">
          <a:xfrm>
            <a:off x="571872" y="2984506"/>
            <a:ext cx="525930" cy="2989696"/>
          </a:xfrm>
          <a:prstGeom prst="rect">
            <a:avLst/>
          </a:prstGeom>
          <a:noFill/>
          <a:ln w="25400">
            <a:noFill/>
            <a:miter lim="800000"/>
            <a:headEnd/>
            <a:tailEnd/>
          </a:ln>
        </p:spPr>
        <p:txBody>
          <a:bodyPr vert="eaVert" wrap="none" anchor="ctr"/>
          <a:lstStyle/>
          <a:p>
            <a:pPr algn="ctr"/>
            <a:r>
              <a:rPr lang="ja-JP" altLang="en-US" dirty="0">
                <a:solidFill>
                  <a:prstClr val="black"/>
                </a:solidFill>
              </a:rPr>
              <a:t>先導的プロジェクトの実施</a:t>
            </a:r>
          </a:p>
        </p:txBody>
      </p:sp>
      <p:sp>
        <p:nvSpPr>
          <p:cNvPr id="7" name="正方形/長方形 6"/>
          <p:cNvSpPr/>
          <p:nvPr/>
        </p:nvSpPr>
        <p:spPr>
          <a:xfrm>
            <a:off x="2413718" y="1727321"/>
            <a:ext cx="7003778" cy="1404000"/>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63" dirty="0">
              <a:solidFill>
                <a:srgbClr val="000000"/>
              </a:solidFill>
              <a:latin typeface="ＭＳ Ｐゴシック" pitchFamily="50" charset="-128"/>
            </a:endParaRPr>
          </a:p>
        </p:txBody>
      </p:sp>
      <p:sp>
        <p:nvSpPr>
          <p:cNvPr id="8" name="下矢印 7"/>
          <p:cNvSpPr/>
          <p:nvPr/>
        </p:nvSpPr>
        <p:spPr>
          <a:xfrm>
            <a:off x="1826895" y="1158882"/>
            <a:ext cx="362712" cy="2187794"/>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1309821" y="3440735"/>
            <a:ext cx="8107675" cy="3118280"/>
          </a:xfrm>
          <a:prstGeom prst="rect">
            <a:avLst/>
          </a:prstGeom>
          <a:solidFill>
            <a:schemeClr val="accent4">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63" u="sng" dirty="0">
              <a:solidFill>
                <a:srgbClr val="000000"/>
              </a:solidFill>
              <a:latin typeface="ＭＳ Ｐゴシック" pitchFamily="50" charset="-128"/>
            </a:endParaRPr>
          </a:p>
        </p:txBody>
      </p:sp>
      <p:sp>
        <p:nvSpPr>
          <p:cNvPr id="10" name="下矢印 9"/>
          <p:cNvSpPr/>
          <p:nvPr/>
        </p:nvSpPr>
        <p:spPr>
          <a:xfrm>
            <a:off x="3160360" y="1138564"/>
            <a:ext cx="362712" cy="572492"/>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テキスト ボックス 10"/>
          <p:cNvSpPr txBox="1"/>
          <p:nvPr/>
        </p:nvSpPr>
        <p:spPr>
          <a:xfrm>
            <a:off x="1067400" y="899769"/>
            <a:ext cx="6514659" cy="298660"/>
          </a:xfrm>
          <a:prstGeom prst="rect">
            <a:avLst/>
          </a:prstGeom>
          <a:solidFill>
            <a:srgbClr val="FFFF99"/>
          </a:solidFill>
          <a:ln cmpd="dbl">
            <a:solidFill>
              <a:schemeClr val="tx1"/>
            </a:solidFill>
          </a:ln>
        </p:spPr>
        <p:txBody>
          <a:bodyPr wrap="square" rtlCol="0">
            <a:spAutoFit/>
          </a:bodyPr>
          <a:lstStyle/>
          <a:p>
            <a:pPr algn="ctr"/>
            <a:r>
              <a:rPr lang="ja-JP" altLang="en-US" sz="1292" dirty="0">
                <a:solidFill>
                  <a:srgbClr val="000000"/>
                </a:solidFill>
              </a:rPr>
              <a:t>民間事業者等からの提案　</a:t>
            </a:r>
            <a:r>
              <a:rPr lang="en-US" altLang="ja-JP" sz="1292" dirty="0">
                <a:solidFill>
                  <a:srgbClr val="000000"/>
                </a:solidFill>
              </a:rPr>
              <a:t>【</a:t>
            </a:r>
            <a:r>
              <a:rPr lang="ja-JP" altLang="en-US" sz="1290" dirty="0"/>
              <a:t>２タイプ（計画支援型／工事支援型）で公募</a:t>
            </a:r>
            <a:r>
              <a:rPr lang="en-US" altLang="ja-JP" sz="1290" dirty="0"/>
              <a:t>】</a:t>
            </a:r>
            <a:endParaRPr lang="ja-JP" altLang="en-US" sz="1290" dirty="0"/>
          </a:p>
        </p:txBody>
      </p:sp>
      <p:sp>
        <p:nvSpPr>
          <p:cNvPr id="12" name="Rectangle 313"/>
          <p:cNvSpPr>
            <a:spLocks noChangeArrowheads="1"/>
          </p:cNvSpPr>
          <p:nvPr/>
        </p:nvSpPr>
        <p:spPr bwMode="auto">
          <a:xfrm>
            <a:off x="2507128" y="2623025"/>
            <a:ext cx="6826959" cy="427550"/>
          </a:xfrm>
          <a:prstGeom prst="rect">
            <a:avLst/>
          </a:prstGeom>
          <a:solidFill>
            <a:srgbClr val="FFFFFF"/>
          </a:solidFill>
          <a:ln w="25400" algn="ctr">
            <a:solidFill>
              <a:srgbClr val="C0C0C0"/>
            </a:solidFill>
            <a:prstDash val="dash"/>
            <a:miter lim="800000"/>
            <a:headEnd/>
            <a:tailEnd/>
          </a:ln>
        </p:spPr>
        <p:txBody>
          <a:bodyPr wrap="square" anchor="ctr">
            <a:noAutofit/>
          </a:bodyPr>
          <a:lstStyle/>
          <a:p>
            <a:pPr>
              <a:defRPr/>
            </a:pPr>
            <a:endParaRPr kumimoji="0" lang="en-US" altLang="ja-JP" kern="0" dirty="0">
              <a:solidFill>
                <a:prstClr val="black"/>
              </a:solidFill>
              <a:latin typeface="Calibri"/>
            </a:endParaRPr>
          </a:p>
          <a:p>
            <a:pPr>
              <a:defRPr/>
            </a:pPr>
            <a:endParaRPr kumimoji="0" lang="en-US" altLang="ja-JP" sz="738" kern="0" dirty="0">
              <a:solidFill>
                <a:prstClr val="black"/>
              </a:solidFill>
              <a:latin typeface="Calibri"/>
            </a:endParaRPr>
          </a:p>
        </p:txBody>
      </p:sp>
      <p:sp>
        <p:nvSpPr>
          <p:cNvPr id="13" name="テキスト ボックス 12"/>
          <p:cNvSpPr txBox="1"/>
          <p:nvPr/>
        </p:nvSpPr>
        <p:spPr>
          <a:xfrm>
            <a:off x="1280593" y="1300919"/>
            <a:ext cx="2935449" cy="291170"/>
          </a:xfrm>
          <a:prstGeom prst="rect">
            <a:avLst/>
          </a:prstGeom>
          <a:solidFill>
            <a:srgbClr val="FFFF99"/>
          </a:solidFill>
          <a:ln>
            <a:solidFill>
              <a:schemeClr val="tx1"/>
            </a:solidFill>
          </a:ln>
        </p:spPr>
        <p:txBody>
          <a:bodyPr wrap="square" rtlCol="0">
            <a:spAutoFit/>
          </a:bodyPr>
          <a:lstStyle/>
          <a:p>
            <a:pPr algn="ctr"/>
            <a:r>
              <a:rPr lang="ja-JP" altLang="en-US" sz="1292" dirty="0">
                <a:solidFill>
                  <a:srgbClr val="000000"/>
                </a:solidFill>
                <a:latin typeface="Calibri"/>
              </a:rPr>
              <a:t>有識者委員会で審査・採択</a:t>
            </a:r>
            <a:endParaRPr lang="ja-JP" altLang="en-US" sz="1292" dirty="0">
              <a:solidFill>
                <a:srgbClr val="000000"/>
              </a:solidFill>
            </a:endParaRPr>
          </a:p>
        </p:txBody>
      </p:sp>
      <p:sp>
        <p:nvSpPr>
          <p:cNvPr id="14" name="テキスト ボックス 13"/>
          <p:cNvSpPr txBox="1"/>
          <p:nvPr/>
        </p:nvSpPr>
        <p:spPr>
          <a:xfrm>
            <a:off x="1294633" y="3480381"/>
            <a:ext cx="7957095" cy="307777"/>
          </a:xfrm>
          <a:prstGeom prst="rect">
            <a:avLst/>
          </a:prstGeom>
          <a:noFill/>
        </p:spPr>
        <p:txBody>
          <a:bodyPr wrap="square" rtlCol="0">
            <a:spAutoFit/>
          </a:bodyPr>
          <a:lstStyle/>
          <a:p>
            <a:r>
              <a:rPr lang="ja-JP" altLang="en-US" sz="1400" dirty="0">
                <a:solidFill>
                  <a:srgbClr val="000000"/>
                </a:solidFill>
              </a:rPr>
              <a:t>老朽化マンションの長寿命化に向けて、先導性が高く創意工夫を含む</a:t>
            </a:r>
            <a:r>
              <a:rPr lang="ja-JP" altLang="en-US" sz="1400" b="1" dirty="0">
                <a:solidFill>
                  <a:srgbClr val="FF6600"/>
                </a:solidFill>
              </a:rPr>
              <a:t>改修・修繕等</a:t>
            </a:r>
            <a:r>
              <a:rPr lang="ja-JP" altLang="en-US" sz="1400" dirty="0"/>
              <a:t>への支援</a:t>
            </a:r>
            <a:endParaRPr lang="en-US" altLang="ja-JP" sz="1400" dirty="0"/>
          </a:p>
        </p:txBody>
      </p:sp>
      <p:sp>
        <p:nvSpPr>
          <p:cNvPr id="15" name="下矢印 14"/>
          <p:cNvSpPr/>
          <p:nvPr/>
        </p:nvSpPr>
        <p:spPr>
          <a:xfrm>
            <a:off x="3160360" y="3157113"/>
            <a:ext cx="370272" cy="193892"/>
          </a:xfrm>
          <a:prstGeom prst="downArrow">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6" name="Rectangle 313"/>
          <p:cNvSpPr>
            <a:spLocks noChangeArrowheads="1"/>
          </p:cNvSpPr>
          <p:nvPr/>
        </p:nvSpPr>
        <p:spPr bwMode="auto">
          <a:xfrm>
            <a:off x="1440982" y="5851787"/>
            <a:ext cx="7843290" cy="622051"/>
          </a:xfrm>
          <a:prstGeom prst="rect">
            <a:avLst/>
          </a:prstGeom>
          <a:solidFill>
            <a:srgbClr val="FFFFFF"/>
          </a:solidFill>
          <a:ln w="25400" algn="ctr">
            <a:solidFill>
              <a:srgbClr val="C0C0C0"/>
            </a:solidFill>
            <a:prstDash val="dash"/>
            <a:miter lim="800000"/>
            <a:headEnd/>
            <a:tailEnd/>
          </a:ln>
        </p:spPr>
        <p:txBody>
          <a:bodyPr wrap="square" anchor="ctr">
            <a:noAutofit/>
          </a:bodyPr>
          <a:lstStyle/>
          <a:p>
            <a:pPr>
              <a:defRPr/>
            </a:pPr>
            <a:endParaRPr kumimoji="0" lang="en-US" altLang="ja-JP" kern="0" dirty="0">
              <a:solidFill>
                <a:prstClr val="black"/>
              </a:solidFill>
              <a:latin typeface="Calibri"/>
            </a:endParaRPr>
          </a:p>
          <a:p>
            <a:pPr>
              <a:defRPr/>
            </a:pPr>
            <a:endParaRPr kumimoji="0" lang="en-US" altLang="ja-JP" sz="738" kern="0" dirty="0">
              <a:solidFill>
                <a:prstClr val="black"/>
              </a:solidFill>
              <a:latin typeface="Calibri"/>
            </a:endParaRPr>
          </a:p>
        </p:txBody>
      </p:sp>
      <p:sp>
        <p:nvSpPr>
          <p:cNvPr id="17" name="Text Box 314"/>
          <p:cNvSpPr txBox="1">
            <a:spLocks noChangeArrowheads="1"/>
          </p:cNvSpPr>
          <p:nvPr/>
        </p:nvSpPr>
        <p:spPr bwMode="auto">
          <a:xfrm>
            <a:off x="1568444" y="5843286"/>
            <a:ext cx="6984776" cy="630942"/>
          </a:xfrm>
          <a:prstGeom prst="rect">
            <a:avLst/>
          </a:prstGeom>
          <a:noFill/>
          <a:ln w="9525" algn="ctr">
            <a:noFill/>
            <a:miter lim="800000"/>
            <a:headEnd/>
            <a:tailEnd/>
          </a:ln>
        </p:spPr>
        <p:txBody>
          <a:bodyPr wrap="square" lIns="30675" rIns="30675">
            <a:spAutoFit/>
          </a:bodyPr>
          <a:lstStyle/>
          <a:p>
            <a:pPr marL="896938" indent="-896938">
              <a:lnSpc>
                <a:spcPts val="1400"/>
              </a:lnSpc>
            </a:pPr>
            <a:r>
              <a:rPr kumimoji="0" lang="ja-JP" altLang="en-US" sz="1200" kern="0" dirty="0">
                <a:latin typeface="+mn-ea"/>
                <a:ea typeface="+mn-ea"/>
              </a:rPr>
              <a:t>■補助対象　　 </a:t>
            </a:r>
            <a:r>
              <a:rPr lang="ja-JP" altLang="en-US" sz="1200" dirty="0">
                <a:latin typeface="+mn-ea"/>
                <a:ea typeface="+mn-ea"/>
                <a:cs typeface="メイリオ" panose="020B0604030504040204" pitchFamily="50" charset="-128"/>
              </a:rPr>
              <a:t>調査設計計画費、長寿命化に資する工事のうち先進性を有するものに要する工事</a:t>
            </a:r>
            <a:endParaRPr lang="en-US" altLang="ja-JP" sz="1200" dirty="0">
              <a:latin typeface="+mn-ea"/>
              <a:ea typeface="+mn-ea"/>
              <a:cs typeface="メイリオ" panose="020B0604030504040204" pitchFamily="50" charset="-128"/>
            </a:endParaRPr>
          </a:p>
          <a:p>
            <a:pPr>
              <a:lnSpc>
                <a:spcPts val="1400"/>
              </a:lnSpc>
            </a:pPr>
            <a:r>
              <a:rPr lang="ja-JP" altLang="en-US" sz="1200" dirty="0">
                <a:solidFill>
                  <a:srgbClr val="000000"/>
                </a:solidFill>
                <a:latin typeface="+mn-ea"/>
                <a:ea typeface="+mn-ea"/>
                <a:cs typeface="メイリオ" panose="020B0604030504040204" pitchFamily="50" charset="-128"/>
              </a:rPr>
              <a:t>■補助事業者　民間事業者等</a:t>
            </a:r>
            <a:endParaRPr lang="en-US" altLang="ja-JP" sz="1200" dirty="0">
              <a:solidFill>
                <a:srgbClr val="000000"/>
              </a:solidFill>
              <a:latin typeface="+mn-ea"/>
              <a:ea typeface="+mn-ea"/>
              <a:cs typeface="メイリオ" panose="020B0604030504040204" pitchFamily="50" charset="-128"/>
            </a:endParaRPr>
          </a:p>
          <a:p>
            <a:pPr>
              <a:lnSpc>
                <a:spcPts val="1400"/>
              </a:lnSpc>
            </a:pPr>
            <a:r>
              <a:rPr kumimoji="0" lang="ja-JP" altLang="en-US" sz="1200" kern="0" dirty="0">
                <a:latin typeface="+mn-ea"/>
              </a:rPr>
              <a:t>■補助率　　　　１／３　</a:t>
            </a:r>
            <a:endParaRPr kumimoji="0" lang="en-US" altLang="ja-JP" sz="1200" kern="0" dirty="0">
              <a:latin typeface="+mn-ea"/>
            </a:endParaRPr>
          </a:p>
        </p:txBody>
      </p:sp>
      <p:sp>
        <p:nvSpPr>
          <p:cNvPr id="19" name="Rectangle 313"/>
          <p:cNvSpPr>
            <a:spLocks noChangeArrowheads="1"/>
          </p:cNvSpPr>
          <p:nvPr/>
        </p:nvSpPr>
        <p:spPr bwMode="auto">
          <a:xfrm>
            <a:off x="1440982" y="3780900"/>
            <a:ext cx="7823823" cy="1978804"/>
          </a:xfrm>
          <a:prstGeom prst="rect">
            <a:avLst/>
          </a:prstGeom>
          <a:solidFill>
            <a:srgbClr val="FFFFFF"/>
          </a:solidFill>
          <a:ln w="25400" algn="ctr">
            <a:solidFill>
              <a:srgbClr val="C0C0C0"/>
            </a:solidFill>
            <a:prstDash val="dash"/>
            <a:miter lim="800000"/>
            <a:headEnd/>
            <a:tailEnd/>
          </a:ln>
        </p:spPr>
        <p:txBody>
          <a:bodyPr wrap="square" anchor="ctr">
            <a:noAutofit/>
          </a:bodyPr>
          <a:lstStyle/>
          <a:p>
            <a:pPr>
              <a:defRPr/>
            </a:pPr>
            <a:endParaRPr kumimoji="0" lang="en-US" altLang="ja-JP" kern="0" dirty="0">
              <a:solidFill>
                <a:prstClr val="black"/>
              </a:solidFill>
              <a:latin typeface="Calibri"/>
            </a:endParaRPr>
          </a:p>
          <a:p>
            <a:pPr>
              <a:defRPr/>
            </a:pPr>
            <a:endParaRPr kumimoji="0" lang="en-US" altLang="ja-JP" sz="738" kern="0" dirty="0">
              <a:solidFill>
                <a:prstClr val="black"/>
              </a:solidFill>
              <a:latin typeface="Calibri"/>
            </a:endParaRPr>
          </a:p>
        </p:txBody>
      </p:sp>
      <p:sp>
        <p:nvSpPr>
          <p:cNvPr id="20" name="テキスト ボックス 19"/>
          <p:cNvSpPr txBox="1"/>
          <p:nvPr/>
        </p:nvSpPr>
        <p:spPr>
          <a:xfrm>
            <a:off x="1536472" y="3813950"/>
            <a:ext cx="7632840" cy="2087751"/>
          </a:xfrm>
          <a:prstGeom prst="rect">
            <a:avLst/>
          </a:prstGeom>
          <a:noFill/>
        </p:spPr>
        <p:txBody>
          <a:bodyPr wrap="square" rtlCol="0">
            <a:spAutoFit/>
          </a:bodyPr>
          <a:lstStyle/>
          <a:p>
            <a:pPr fontAlgn="ctr">
              <a:lnSpc>
                <a:spcPts val="1400"/>
              </a:lnSpc>
            </a:pPr>
            <a:r>
              <a:rPr lang="ja-JP" altLang="en-US" sz="1200" dirty="0">
                <a:latin typeface="+mn-ea"/>
                <a:ea typeface="+mn-ea"/>
              </a:rPr>
              <a:t>■事業要件（以下の要件を満たすこと）</a:t>
            </a:r>
            <a:endParaRPr lang="en-US" altLang="ja-JP" sz="1200" dirty="0">
              <a:latin typeface="+mn-ea"/>
              <a:ea typeface="+mn-ea"/>
            </a:endParaRPr>
          </a:p>
          <a:p>
            <a:pPr fontAlgn="ctr">
              <a:lnSpc>
                <a:spcPts val="1400"/>
              </a:lnSpc>
            </a:pPr>
            <a:r>
              <a:rPr lang="en-US" altLang="ja-JP" sz="1200" dirty="0">
                <a:latin typeface="+mn-ea"/>
                <a:ea typeface="+mn-ea"/>
              </a:rPr>
              <a:t>ⅰ</a:t>
            </a:r>
            <a:r>
              <a:rPr lang="ja-JP" altLang="en-US" sz="1200" dirty="0">
                <a:latin typeface="+mn-ea"/>
                <a:ea typeface="+mn-ea"/>
              </a:rPr>
              <a:t>）対象マンションの要件</a:t>
            </a:r>
            <a:endParaRPr lang="en-US" altLang="ja-JP" sz="1200" dirty="0">
              <a:latin typeface="+mn-ea"/>
              <a:ea typeface="+mn-ea"/>
            </a:endParaRPr>
          </a:p>
          <a:p>
            <a:pPr indent="95250" fontAlgn="ctr">
              <a:lnSpc>
                <a:spcPts val="1400"/>
              </a:lnSpc>
            </a:pPr>
            <a:r>
              <a:rPr lang="ja-JP" altLang="en-US" sz="1200" dirty="0">
                <a:latin typeface="+mn-ea"/>
                <a:ea typeface="+mn-ea"/>
              </a:rPr>
              <a:t>・　</a:t>
            </a:r>
            <a:r>
              <a:rPr lang="en-US" altLang="ja-JP" sz="1200" dirty="0">
                <a:latin typeface="+mn-ea"/>
                <a:ea typeface="+mn-ea"/>
              </a:rPr>
              <a:t>25</a:t>
            </a:r>
            <a:r>
              <a:rPr lang="ja-JP" altLang="ja-JP" sz="1200" dirty="0">
                <a:latin typeface="+mn-ea"/>
                <a:ea typeface="+mn-ea"/>
              </a:rPr>
              <a:t>年以上の長期修繕計画に基づく修繕積立金額を設定していること</a:t>
            </a:r>
            <a:endParaRPr lang="en-US" altLang="ja-JP" sz="1200" dirty="0">
              <a:latin typeface="+mn-ea"/>
              <a:ea typeface="+mn-ea"/>
            </a:endParaRPr>
          </a:p>
          <a:p>
            <a:pPr indent="95250" fontAlgn="ctr">
              <a:lnSpc>
                <a:spcPts val="1400"/>
              </a:lnSpc>
            </a:pPr>
            <a:r>
              <a:rPr lang="ja-JP" altLang="en-US" sz="1200" dirty="0">
                <a:latin typeface="+mn-ea"/>
                <a:ea typeface="+mn-ea"/>
              </a:rPr>
              <a:t>・　</a:t>
            </a:r>
            <a:r>
              <a:rPr lang="ja-JP" altLang="ja-JP" sz="1200" dirty="0">
                <a:latin typeface="+mn-ea"/>
                <a:ea typeface="+mn-ea"/>
              </a:rPr>
              <a:t>修繕積立金額が長期修繕計画額と概ね一致している</a:t>
            </a:r>
            <a:r>
              <a:rPr lang="ja-JP" altLang="en-US" sz="1200" dirty="0">
                <a:latin typeface="+mn-ea"/>
                <a:ea typeface="+mn-ea"/>
                <a:cs typeface="メイリオ" panose="020B0604030504040204" pitchFamily="50" charset="-128"/>
              </a:rPr>
              <a:t>もしくは計画より余裕があること</a:t>
            </a:r>
            <a:endParaRPr lang="en-US" altLang="ja-JP" sz="1200" dirty="0">
              <a:latin typeface="+mn-ea"/>
              <a:ea typeface="+mn-ea"/>
              <a:cs typeface="メイリオ" panose="020B0604030504040204" pitchFamily="50" charset="-128"/>
            </a:endParaRPr>
          </a:p>
          <a:p>
            <a:pPr indent="95250"/>
            <a:r>
              <a:rPr lang="ja-JP" altLang="en-US" sz="1200" dirty="0">
                <a:latin typeface="+mn-ea"/>
              </a:rPr>
              <a:t>・　</a:t>
            </a:r>
            <a:r>
              <a:rPr lang="ja-JP" altLang="en-US" sz="1200" dirty="0">
                <a:solidFill>
                  <a:srgbClr val="000000"/>
                </a:solidFill>
                <a:latin typeface="ＭＳ Ｐゴシック"/>
                <a:ea typeface="ＭＳ Ｐゴシック"/>
              </a:rPr>
              <a:t>区分所有者が</a:t>
            </a:r>
            <a:r>
              <a:rPr lang="en-US" altLang="ja-JP" sz="1200" dirty="0">
                <a:solidFill>
                  <a:srgbClr val="000000"/>
                </a:solidFill>
                <a:latin typeface="ＭＳ Ｐゴシック"/>
                <a:ea typeface="ＭＳ Ｐゴシック"/>
              </a:rPr>
              <a:t>10</a:t>
            </a:r>
            <a:r>
              <a:rPr lang="ja-JP" altLang="en-US" sz="1200" dirty="0">
                <a:solidFill>
                  <a:srgbClr val="000000"/>
                </a:solidFill>
                <a:latin typeface="ＭＳ Ｐゴシック"/>
                <a:ea typeface="ＭＳ Ｐゴシック"/>
              </a:rPr>
              <a:t>人以上であり、耐用年数の２分の１を経過していること</a:t>
            </a:r>
            <a:endParaRPr lang="en-US" altLang="ja-JP" sz="1200" dirty="0">
              <a:solidFill>
                <a:srgbClr val="000000"/>
              </a:solidFill>
              <a:latin typeface="ＭＳ Ｐゴシック"/>
              <a:ea typeface="ＭＳ Ｐゴシック"/>
            </a:endParaRPr>
          </a:p>
          <a:p>
            <a:r>
              <a:rPr lang="en-US" altLang="ja-JP" sz="1200" dirty="0">
                <a:solidFill>
                  <a:srgbClr val="000000"/>
                </a:solidFill>
                <a:latin typeface="ＭＳ Ｐゴシック"/>
                <a:ea typeface="ＭＳ Ｐゴシック"/>
              </a:rPr>
              <a:t>ⅱ</a:t>
            </a:r>
            <a:r>
              <a:rPr lang="ja-JP" altLang="en-US" sz="1200" dirty="0">
                <a:solidFill>
                  <a:srgbClr val="000000"/>
                </a:solidFill>
                <a:latin typeface="ＭＳ Ｐゴシック"/>
                <a:ea typeface="ＭＳ Ｐゴシック"/>
              </a:rPr>
              <a:t>）提案内容の要件</a:t>
            </a:r>
            <a:endParaRPr lang="en-US" altLang="ja-JP" sz="1200" dirty="0">
              <a:solidFill>
                <a:srgbClr val="000000"/>
              </a:solidFill>
              <a:latin typeface="ＭＳ Ｐゴシック"/>
              <a:ea typeface="ＭＳ Ｐゴシック"/>
            </a:endParaRPr>
          </a:p>
          <a:p>
            <a:r>
              <a:rPr lang="ja-JP" altLang="en-US" sz="1200" dirty="0">
                <a:solidFill>
                  <a:srgbClr val="000000"/>
                </a:solidFill>
                <a:latin typeface="ＭＳ Ｐゴシック"/>
                <a:ea typeface="ＭＳ Ｐゴシック"/>
              </a:rPr>
              <a:t>　・　</a:t>
            </a:r>
            <a:r>
              <a:rPr lang="ja-JP" altLang="ja-JP" sz="1200" dirty="0"/>
              <a:t>ライフサイクルコストの低減につながる長寿命化改修であること。</a:t>
            </a:r>
            <a:endParaRPr lang="en-US" altLang="ja-JP" sz="1200" dirty="0"/>
          </a:p>
          <a:p>
            <a:r>
              <a:rPr lang="ja-JP" altLang="en-US" sz="1200" dirty="0"/>
              <a:t>　・　</a:t>
            </a:r>
            <a:r>
              <a:rPr lang="ja-JP" altLang="ja-JP" sz="1200" dirty="0"/>
              <a:t>新たな技術の導入や工期短縮に資する工法の工夫があること。</a:t>
            </a:r>
            <a:endParaRPr lang="en-US" altLang="ja-JP" sz="1200" dirty="0">
              <a:solidFill>
                <a:srgbClr val="000000"/>
              </a:solidFill>
              <a:latin typeface="ＭＳ Ｐゴシック"/>
              <a:ea typeface="ＭＳ Ｐゴシック"/>
            </a:endParaRPr>
          </a:p>
          <a:p>
            <a:pPr marL="180975" indent="-180975">
              <a:lnSpc>
                <a:spcPts val="1400"/>
              </a:lnSpc>
            </a:pPr>
            <a:r>
              <a:rPr lang="en-US" altLang="ja-JP" sz="1200" dirty="0">
                <a:latin typeface="+mn-ea"/>
              </a:rPr>
              <a:t>ⅲ</a:t>
            </a:r>
            <a:r>
              <a:rPr lang="ja-JP" altLang="en-US" sz="1200" dirty="0">
                <a:latin typeface="+mn-ea"/>
              </a:rPr>
              <a:t>）地方公共団体が関与する要件として、</a:t>
            </a:r>
            <a:r>
              <a:rPr lang="ja-JP" altLang="en-US" sz="1200" dirty="0">
                <a:latin typeface="+mn-ea"/>
                <a:cs typeface="メイリオ" panose="020B0604030504040204" pitchFamily="50" charset="-128"/>
              </a:rPr>
              <a:t>マンション管理に関する計画や条例等を策定している（策定見込みを含む）自治体で行われる事業であること。</a:t>
            </a:r>
            <a:endParaRPr lang="en-US" altLang="ja-JP" sz="1200" dirty="0">
              <a:latin typeface="+mn-ea"/>
              <a:cs typeface="メイリオ" panose="020B0604030504040204" pitchFamily="50" charset="-128"/>
            </a:endParaRPr>
          </a:p>
          <a:p>
            <a:pPr indent="85725" fontAlgn="ctr">
              <a:lnSpc>
                <a:spcPts val="1400"/>
              </a:lnSpc>
            </a:pPr>
            <a:endParaRPr lang="en-US" altLang="ja-JP" sz="1200" dirty="0">
              <a:latin typeface="+mn-ea"/>
              <a:ea typeface="+mn-ea"/>
              <a:cs typeface="メイリオ" panose="020B0604030504040204" pitchFamily="50" charset="-128"/>
            </a:endParaRPr>
          </a:p>
        </p:txBody>
      </p:sp>
      <p:sp>
        <p:nvSpPr>
          <p:cNvPr id="21" name="テキスト ボックス 20"/>
          <p:cNvSpPr txBox="1"/>
          <p:nvPr/>
        </p:nvSpPr>
        <p:spPr>
          <a:xfrm>
            <a:off x="1230516" y="6579357"/>
            <a:ext cx="7677462" cy="276999"/>
          </a:xfrm>
          <a:prstGeom prst="rect">
            <a:avLst/>
          </a:prstGeom>
          <a:noFill/>
        </p:spPr>
        <p:txBody>
          <a:bodyPr wrap="square" rtlCol="0">
            <a:spAutoFit/>
          </a:bodyPr>
          <a:lstStyle/>
          <a:p>
            <a:r>
              <a:rPr lang="en-US" altLang="ja-JP" sz="1200" dirty="0">
                <a:latin typeface="+mn-ea"/>
                <a:ea typeface="+mn-ea"/>
                <a:cs typeface="メイリオ" panose="020B0604030504040204" pitchFamily="50" charset="-128"/>
              </a:rPr>
              <a:t>※</a:t>
            </a:r>
            <a:r>
              <a:rPr lang="ja-JP" altLang="en-US" sz="1200" dirty="0">
                <a:latin typeface="+mn-ea"/>
                <a:ea typeface="+mn-ea"/>
                <a:cs typeface="メイリオ" panose="020B0604030504040204" pitchFamily="50" charset="-128"/>
              </a:rPr>
              <a:t>長寿命化工事を行うことが不合理なケースとして有識者委員会で認められた場合は、建替も補助対象となる。</a:t>
            </a:r>
            <a:endParaRPr lang="ja-JP" altLang="en-US" sz="1200" dirty="0">
              <a:latin typeface="+mn-ea"/>
              <a:ea typeface="+mn-ea"/>
            </a:endParaRPr>
          </a:p>
        </p:txBody>
      </p:sp>
      <p:sp>
        <p:nvSpPr>
          <p:cNvPr id="22" name="テキスト ボックス 21"/>
          <p:cNvSpPr txBox="1"/>
          <p:nvPr/>
        </p:nvSpPr>
        <p:spPr>
          <a:xfrm>
            <a:off x="5601072" y="1376066"/>
            <a:ext cx="3826828" cy="307777"/>
          </a:xfrm>
          <a:prstGeom prst="rect">
            <a:avLst/>
          </a:prstGeom>
          <a:solidFill>
            <a:schemeClr val="bg1"/>
          </a:solidFill>
          <a:ln>
            <a:solidFill>
              <a:schemeClr val="tx1"/>
            </a:solidFill>
          </a:ln>
        </p:spPr>
        <p:txBody>
          <a:bodyPr wrap="square" rtlCol="0">
            <a:spAutoFit/>
          </a:bodyPr>
          <a:lstStyle/>
          <a:p>
            <a:pPr algn="ctr"/>
            <a:r>
              <a:rPr lang="ja-JP" altLang="en-US" sz="1400" b="1" dirty="0"/>
              <a:t>計画支援型</a:t>
            </a:r>
            <a:r>
              <a:rPr lang="ja-JP" altLang="en-US" sz="1400" dirty="0"/>
              <a:t>［事業前の立ち上げ準備段階］</a:t>
            </a:r>
          </a:p>
        </p:txBody>
      </p:sp>
      <p:sp>
        <p:nvSpPr>
          <p:cNvPr id="23" name="右中かっこ 22"/>
          <p:cNvSpPr/>
          <p:nvPr/>
        </p:nvSpPr>
        <p:spPr>
          <a:xfrm>
            <a:off x="6193510" y="4977632"/>
            <a:ext cx="216024" cy="31163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24" name="Text Box 314"/>
          <p:cNvSpPr txBox="1">
            <a:spLocks noChangeArrowheads="1"/>
          </p:cNvSpPr>
          <p:nvPr/>
        </p:nvSpPr>
        <p:spPr bwMode="auto">
          <a:xfrm>
            <a:off x="6443359" y="4911914"/>
            <a:ext cx="2830073" cy="425758"/>
          </a:xfrm>
          <a:prstGeom prst="rect">
            <a:avLst/>
          </a:prstGeom>
          <a:noFill/>
          <a:ln w="9525" algn="ctr">
            <a:noFill/>
            <a:miter lim="800000"/>
            <a:headEnd/>
            <a:tailEnd/>
          </a:ln>
        </p:spPr>
        <p:txBody>
          <a:bodyPr wrap="square" lIns="30675" rIns="30675">
            <a:spAutoFit/>
          </a:bodyPr>
          <a:lstStyle/>
          <a:p>
            <a:pPr>
              <a:lnSpc>
                <a:spcPts val="1300"/>
              </a:lnSpc>
            </a:pPr>
            <a:r>
              <a:rPr lang="ja-JP" altLang="ja-JP" sz="1200" dirty="0"/>
              <a:t>情報公開を行</a:t>
            </a:r>
            <a:r>
              <a:rPr lang="ja-JP" altLang="en-US" sz="1200" dirty="0"/>
              <a:t>い、</a:t>
            </a:r>
            <a:r>
              <a:rPr lang="ja-JP" altLang="ja-JP" sz="1200" dirty="0"/>
              <a:t>事例集への情報提供に協力すること。</a:t>
            </a:r>
            <a:endParaRPr lang="en-US" altLang="ja-JP" sz="1200" dirty="0"/>
          </a:p>
        </p:txBody>
      </p:sp>
      <p:sp>
        <p:nvSpPr>
          <p:cNvPr id="25" name="Text Box 314"/>
          <p:cNvSpPr txBox="1">
            <a:spLocks noChangeArrowheads="1"/>
          </p:cNvSpPr>
          <p:nvPr/>
        </p:nvSpPr>
        <p:spPr bwMode="auto">
          <a:xfrm>
            <a:off x="2611081" y="2590437"/>
            <a:ext cx="6558281" cy="456535"/>
          </a:xfrm>
          <a:prstGeom prst="rect">
            <a:avLst/>
          </a:prstGeom>
          <a:noFill/>
          <a:ln w="9525" algn="ctr">
            <a:noFill/>
            <a:miter lim="800000"/>
            <a:headEnd/>
            <a:tailEnd/>
          </a:ln>
        </p:spPr>
        <p:txBody>
          <a:bodyPr wrap="square" lIns="30675" rIns="30675">
            <a:spAutoFit/>
          </a:bodyPr>
          <a:lstStyle/>
          <a:p>
            <a:r>
              <a:rPr kumimoji="0" lang="ja-JP" altLang="en-US" sz="1200" kern="0" dirty="0">
                <a:latin typeface="+mn-ea"/>
                <a:ea typeface="+mn-ea"/>
              </a:rPr>
              <a:t>■補助対象　　 </a:t>
            </a:r>
            <a:r>
              <a:rPr lang="ja-JP" altLang="en-US" sz="1200" dirty="0">
                <a:solidFill>
                  <a:srgbClr val="000000"/>
                </a:solidFill>
              </a:rPr>
              <a:t>長寿命化等に向けた事業を実現するための必要な調査・検討経費</a:t>
            </a:r>
          </a:p>
          <a:p>
            <a:pPr>
              <a:lnSpc>
                <a:spcPts val="1400"/>
              </a:lnSpc>
            </a:pPr>
            <a:r>
              <a:rPr lang="ja-JP" altLang="en-US" sz="1200" dirty="0">
                <a:solidFill>
                  <a:srgbClr val="000000"/>
                </a:solidFill>
                <a:latin typeface="+mn-ea"/>
                <a:ea typeface="+mn-ea"/>
                <a:cs typeface="メイリオ" panose="020B0604030504040204" pitchFamily="50" charset="-128"/>
              </a:rPr>
              <a:t>■補助事業者　民間事業者等　　</a:t>
            </a:r>
            <a:r>
              <a:rPr kumimoji="0" lang="ja-JP" altLang="en-US" sz="1200" kern="0" dirty="0">
                <a:latin typeface="+mn-ea"/>
              </a:rPr>
              <a:t>■補助率　定額（</a:t>
            </a:r>
            <a:r>
              <a:rPr kumimoji="0" lang="en-US" altLang="ja-JP" sz="1200" kern="0" dirty="0">
                <a:solidFill>
                  <a:srgbClr val="000000"/>
                </a:solidFill>
                <a:latin typeface="ＭＳ Ｐゴシック"/>
                <a:ea typeface="ＭＳ Ｐゴシック"/>
              </a:rPr>
              <a:t>500</a:t>
            </a:r>
            <a:r>
              <a:rPr kumimoji="0" lang="ja-JP" altLang="en-US" sz="1200" kern="0" dirty="0">
                <a:solidFill>
                  <a:srgbClr val="000000"/>
                </a:solidFill>
                <a:latin typeface="ＭＳ Ｐゴシック"/>
                <a:ea typeface="ＭＳ Ｐゴシック"/>
              </a:rPr>
              <a:t>万円／件・年</a:t>
            </a:r>
            <a:r>
              <a:rPr kumimoji="0" lang="ja-JP" altLang="en-US" sz="1200" kern="0" dirty="0">
                <a:latin typeface="+mn-ea"/>
              </a:rPr>
              <a:t>  </a:t>
            </a:r>
            <a:r>
              <a:rPr kumimoji="0" lang="en-US" altLang="ja-JP" sz="1200" kern="0" dirty="0">
                <a:latin typeface="+mn-ea"/>
              </a:rPr>
              <a:t>※</a:t>
            </a:r>
            <a:r>
              <a:rPr kumimoji="0" lang="ja-JP" altLang="en-US" sz="1200" kern="0" dirty="0">
                <a:solidFill>
                  <a:srgbClr val="000000"/>
                </a:solidFill>
                <a:latin typeface="ＭＳ Ｐゴシック"/>
                <a:ea typeface="ＭＳ Ｐゴシック"/>
              </a:rPr>
              <a:t>事業実施期間は、最大３年間）</a:t>
            </a:r>
            <a:endParaRPr kumimoji="0" lang="en-US" altLang="ja-JP" sz="1200" kern="0" dirty="0">
              <a:solidFill>
                <a:srgbClr val="000000"/>
              </a:solidFill>
              <a:latin typeface="ＭＳ Ｐゴシック"/>
              <a:ea typeface="ＭＳ Ｐゴシック"/>
            </a:endParaRPr>
          </a:p>
        </p:txBody>
      </p:sp>
      <p:sp>
        <p:nvSpPr>
          <p:cNvPr id="26" name="Rectangle 313"/>
          <p:cNvSpPr>
            <a:spLocks noChangeArrowheads="1"/>
          </p:cNvSpPr>
          <p:nvPr/>
        </p:nvSpPr>
        <p:spPr bwMode="auto">
          <a:xfrm>
            <a:off x="2519826" y="1975345"/>
            <a:ext cx="6814261" cy="609038"/>
          </a:xfrm>
          <a:prstGeom prst="rect">
            <a:avLst/>
          </a:prstGeom>
          <a:solidFill>
            <a:srgbClr val="FFFFFF"/>
          </a:solidFill>
          <a:ln w="25400" algn="ctr">
            <a:solidFill>
              <a:srgbClr val="C0C0C0"/>
            </a:solidFill>
            <a:prstDash val="dash"/>
            <a:miter lim="800000"/>
            <a:headEnd/>
            <a:tailEnd/>
          </a:ln>
        </p:spPr>
        <p:txBody>
          <a:bodyPr wrap="square" anchor="ctr">
            <a:noAutofit/>
          </a:bodyPr>
          <a:lstStyle/>
          <a:p>
            <a:pPr>
              <a:defRPr/>
            </a:pPr>
            <a:endParaRPr kumimoji="0" lang="en-US" altLang="ja-JP" kern="0" dirty="0">
              <a:solidFill>
                <a:prstClr val="black"/>
              </a:solidFill>
              <a:latin typeface="Calibri"/>
            </a:endParaRPr>
          </a:p>
          <a:p>
            <a:pPr>
              <a:defRPr/>
            </a:pPr>
            <a:endParaRPr kumimoji="0" lang="en-US" altLang="ja-JP" sz="738" kern="0" dirty="0">
              <a:solidFill>
                <a:prstClr val="black"/>
              </a:solidFill>
              <a:latin typeface="Calibri"/>
            </a:endParaRPr>
          </a:p>
        </p:txBody>
      </p:sp>
      <p:sp>
        <p:nvSpPr>
          <p:cNvPr id="27" name="テキスト ボックス 26"/>
          <p:cNvSpPr txBox="1"/>
          <p:nvPr/>
        </p:nvSpPr>
        <p:spPr>
          <a:xfrm>
            <a:off x="2507128" y="1975347"/>
            <a:ext cx="6662185" cy="641201"/>
          </a:xfrm>
          <a:prstGeom prst="rect">
            <a:avLst/>
          </a:prstGeom>
          <a:noFill/>
        </p:spPr>
        <p:txBody>
          <a:bodyPr wrap="square" rtlCol="0">
            <a:spAutoFit/>
          </a:bodyPr>
          <a:lstStyle/>
          <a:p>
            <a:pPr fontAlgn="ctr">
              <a:lnSpc>
                <a:spcPts val="1400"/>
              </a:lnSpc>
            </a:pPr>
            <a:r>
              <a:rPr lang="ja-JP" altLang="en-US" sz="1200" dirty="0">
                <a:latin typeface="+mn-ea"/>
                <a:ea typeface="+mn-ea"/>
              </a:rPr>
              <a:t>■事業要件（以下の要件を満たすこと）</a:t>
            </a:r>
            <a:endParaRPr lang="en-US" altLang="ja-JP" sz="1200" dirty="0">
              <a:latin typeface="+mn-ea"/>
              <a:ea typeface="+mn-ea"/>
            </a:endParaRPr>
          </a:p>
          <a:p>
            <a:pPr indent="95250"/>
            <a:r>
              <a:rPr lang="ja-JP" altLang="en-US" sz="1200" dirty="0">
                <a:latin typeface="+mn-ea"/>
              </a:rPr>
              <a:t>・　</a:t>
            </a:r>
            <a:r>
              <a:rPr lang="ja-JP" altLang="en-US" sz="1200" dirty="0">
                <a:solidFill>
                  <a:srgbClr val="000000"/>
                </a:solidFill>
                <a:latin typeface="ＭＳ Ｐゴシック"/>
                <a:ea typeface="ＭＳ Ｐゴシック"/>
              </a:rPr>
              <a:t>区分所有者が</a:t>
            </a:r>
            <a:r>
              <a:rPr lang="en-US" altLang="ja-JP" sz="1200" dirty="0">
                <a:solidFill>
                  <a:srgbClr val="000000"/>
                </a:solidFill>
                <a:latin typeface="ＭＳ Ｐゴシック"/>
                <a:ea typeface="ＭＳ Ｐゴシック"/>
              </a:rPr>
              <a:t>10</a:t>
            </a:r>
            <a:r>
              <a:rPr lang="ja-JP" altLang="en-US" sz="1200" dirty="0">
                <a:solidFill>
                  <a:srgbClr val="000000"/>
                </a:solidFill>
                <a:latin typeface="ＭＳ Ｐゴシック"/>
                <a:ea typeface="ＭＳ Ｐゴシック"/>
              </a:rPr>
              <a:t>人以上であり、耐用年数の２分の１を経過していること</a:t>
            </a:r>
            <a:endParaRPr lang="en-US" altLang="ja-JP" sz="1200" dirty="0">
              <a:solidFill>
                <a:srgbClr val="000000"/>
              </a:solidFill>
              <a:latin typeface="ＭＳ Ｐゴシック"/>
              <a:ea typeface="ＭＳ Ｐゴシック"/>
            </a:endParaRPr>
          </a:p>
          <a:p>
            <a:r>
              <a:rPr lang="ja-JP" altLang="en-US" sz="1200" dirty="0">
                <a:solidFill>
                  <a:srgbClr val="000000"/>
                </a:solidFill>
                <a:latin typeface="ＭＳ Ｐゴシック"/>
                <a:ea typeface="ＭＳ Ｐゴシック"/>
              </a:rPr>
              <a:t>　・　原則として、当該事業完了後、速やかに、長寿命化等の事業実施の提案を行うこと</a:t>
            </a:r>
            <a:endParaRPr lang="en-US" altLang="ja-JP" sz="1200" dirty="0">
              <a:latin typeface="+mn-ea"/>
              <a:ea typeface="+mn-ea"/>
              <a:cs typeface="メイリオ" panose="020B0604030504040204" pitchFamily="50" charset="-128"/>
            </a:endParaRPr>
          </a:p>
        </p:txBody>
      </p:sp>
      <p:sp>
        <p:nvSpPr>
          <p:cNvPr id="28" name="正方形/長方形 27"/>
          <p:cNvSpPr/>
          <p:nvPr/>
        </p:nvSpPr>
        <p:spPr>
          <a:xfrm>
            <a:off x="1230516" y="3376636"/>
            <a:ext cx="8232626" cy="3182378"/>
          </a:xfrm>
          <a:prstGeom prst="rect">
            <a:avLst/>
          </a:prstGeom>
          <a:noFill/>
          <a:ln>
            <a:solidFill>
              <a:srgbClr val="FF5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63" dirty="0">
              <a:solidFill>
                <a:srgbClr val="000000"/>
              </a:solidFill>
              <a:latin typeface="ＭＳ Ｐゴシック" pitchFamily="50" charset="-128"/>
            </a:endParaRPr>
          </a:p>
        </p:txBody>
      </p:sp>
      <p:sp>
        <p:nvSpPr>
          <p:cNvPr id="29" name="テキスト ボックス 28"/>
          <p:cNvSpPr txBox="1"/>
          <p:nvPr/>
        </p:nvSpPr>
        <p:spPr>
          <a:xfrm>
            <a:off x="5601073" y="3200759"/>
            <a:ext cx="3816422" cy="307777"/>
          </a:xfrm>
          <a:prstGeom prst="rect">
            <a:avLst/>
          </a:prstGeom>
          <a:solidFill>
            <a:schemeClr val="bg1"/>
          </a:solidFill>
          <a:ln>
            <a:solidFill>
              <a:schemeClr val="tx1"/>
            </a:solidFill>
          </a:ln>
        </p:spPr>
        <p:txBody>
          <a:bodyPr wrap="square" rtlCol="0">
            <a:spAutoFit/>
          </a:bodyPr>
          <a:lstStyle/>
          <a:p>
            <a:pPr algn="ctr"/>
            <a:r>
              <a:rPr lang="ja-JP" altLang="en-US" sz="1400" b="1" dirty="0"/>
              <a:t>工事支援型</a:t>
            </a:r>
            <a:r>
              <a:rPr lang="ja-JP" altLang="en-US" sz="1400" dirty="0"/>
              <a:t>［長寿命化等の工事実施段階］</a:t>
            </a:r>
          </a:p>
        </p:txBody>
      </p:sp>
    </p:spTree>
    <p:extLst>
      <p:ext uri="{BB962C8B-B14F-4D97-AF65-F5344CB8AC3E}">
        <p14:creationId xmlns:p14="http://schemas.microsoft.com/office/powerpoint/2010/main" val="129087982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7112</TotalTime>
  <Words>2607</Words>
  <Application>Microsoft Office PowerPoint</Application>
  <PresentationFormat>A4 210 x 297 mm</PresentationFormat>
  <Paragraphs>269</Paragraphs>
  <Slides>10</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HGP創英角ｺﾞｼｯｸUB</vt:lpstr>
      <vt:lpstr>Meiryo UI</vt:lpstr>
      <vt:lpstr>ＭＳ Ｐゴシック</vt:lpstr>
      <vt:lpstr>メイリオ</vt:lpstr>
      <vt:lpstr>游ゴシック</vt:lpstr>
      <vt:lpstr>Arial</vt:lpstr>
      <vt:lpstr>Calibri</vt:lpstr>
      <vt:lpstr>Times New Roman</vt:lpstr>
      <vt:lpstr>標準デザイン</vt:lpstr>
      <vt:lpstr>マンション建替円滑化法の改正概要</vt:lpstr>
      <vt:lpstr>マンションの管理の適正化の推進に関する法律及びマンションの建替え等の円滑化に関する法律の一部を改正する法律</vt:lpstr>
      <vt:lpstr>要除却認定の対象拡大　【マンション建替円滑化法の改正】</vt:lpstr>
      <vt:lpstr>追加される要除却認定の基準</vt:lpstr>
      <vt:lpstr>要除却認定の種類と適用される制度の関係</vt:lpstr>
      <vt:lpstr>団地における敷地分割制度の創設　【マンション建替円滑化法の改正】</vt:lpstr>
      <vt:lpstr>敷地分割事業の活用イメージ</vt:lpstr>
      <vt:lpstr>都市再生機構 （ＵＲ） 業務の特例</vt:lpstr>
      <vt:lpstr>マンション長寿命化等モデル事業</vt:lpstr>
      <vt:lpstr>マンション建替え・敷地売却等に関する無料相談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マンションの管理の適正化・再生の円滑化について ～マンション管理適正化法・マンション建替円滑化法の改正について～</dc:title>
  <dc:creator>ㅤ</dc:creator>
  <cp:lastModifiedBy>高橋 祥直</cp:lastModifiedBy>
  <cp:revision>333</cp:revision>
  <cp:lastPrinted>2020-10-29T10:04:44Z</cp:lastPrinted>
  <dcterms:created xsi:type="dcterms:W3CDTF">2020-09-01T13:10:30Z</dcterms:created>
  <dcterms:modified xsi:type="dcterms:W3CDTF">2021-02-04T00:24:49Z</dcterms:modified>
</cp:coreProperties>
</file>